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90" r:id="rId12"/>
    <p:sldId id="268" r:id="rId13"/>
    <p:sldId id="271" r:id="rId14"/>
    <p:sldId id="270" r:id="rId15"/>
    <p:sldId id="269" r:id="rId16"/>
    <p:sldId id="272" r:id="rId17"/>
    <p:sldId id="291" r:id="rId18"/>
    <p:sldId id="273" r:id="rId19"/>
    <p:sldId id="267" r:id="rId20"/>
    <p:sldId id="275" r:id="rId21"/>
    <p:sldId id="274" r:id="rId22"/>
    <p:sldId id="276" r:id="rId23"/>
    <p:sldId id="277" r:id="rId24"/>
    <p:sldId id="278" r:id="rId25"/>
    <p:sldId id="279" r:id="rId26"/>
    <p:sldId id="264" r:id="rId27"/>
    <p:sldId id="282" r:id="rId28"/>
    <p:sldId id="292" r:id="rId29"/>
    <p:sldId id="281" r:id="rId30"/>
    <p:sldId id="287" r:id="rId31"/>
    <p:sldId id="288" r:id="rId32"/>
    <p:sldId id="289" r:id="rId33"/>
    <p:sldId id="286" r:id="rId34"/>
    <p:sldId id="280" r:id="rId35"/>
    <p:sldId id="283" r:id="rId36"/>
    <p:sldId id="2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20" d="100"/>
          <a:sy n="120" d="100"/>
        </p:scale>
        <p:origin x="1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5BF2-7CA3-24F9-D9B5-F0D2AE5BA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3E4D5D-8B3B-C6F5-62F9-E885C48C8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03804E-439F-289A-BFAA-BF09AA5EFF4F}"/>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62F4A7E7-FF57-F84C-6B72-7F36BCFEE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1A506-AB74-797D-A1C2-5AA55340850B}"/>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35339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59E4-6A5B-B964-13B2-B59A205A50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9FA29-4B5A-CE17-3136-DCB99DC358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22B91A-A3A5-2034-6D8D-287378AC2F4B}"/>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B40A8AC8-2D6D-D557-3562-F4CCCDDCFC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F4A2FE-A00A-4370-8242-2C6506DB3CD9}"/>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80966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4E50F-C9DF-6766-CF1E-2C2EAB62AC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C5A597-6EDA-CDAD-53B9-C37A768DB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5F64F8-9558-68F9-8402-3F9A6AB0A79C}"/>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55DA2C41-B380-FA8F-832C-2185DE939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6B61FF-4A60-7671-24E8-3DCB3209ADAC}"/>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21998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992F-0043-D7BF-8921-71053ACBDA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CA87FA-6ECF-727C-6227-60555E5C7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850853-F5E7-2640-E979-3F27D61DD86A}"/>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41688E29-3359-BC01-476E-5A758F5B87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801BF-C9B8-5EAD-D958-CDC3B9503EFD}"/>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349913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2A09-561E-A742-78D6-60575B27D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730C3B-3ADF-D804-526A-5A737D1EB8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CEB09-6B5F-D8AF-2682-35D543EFA926}"/>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AD0BF834-96F9-CBFE-9A9D-D49C339193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1A8F4-1C5A-00BB-4F97-A6E44AD70425}"/>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324579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896B-D4C3-2E2E-7500-F8CDEBCCA2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33ADE3-1273-CDE8-AB8F-6CB7C3431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CFE7A7-B065-2D53-4E6D-35AD4EC589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C2C46-65A4-87F4-F840-91928667FD3F}"/>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6" name="Footer Placeholder 5">
            <a:extLst>
              <a:ext uri="{FF2B5EF4-FFF2-40B4-BE49-F238E27FC236}">
                <a16:creationId xmlns:a16="http://schemas.microsoft.com/office/drawing/2014/main" id="{D355E4A8-473E-ECF5-D46D-FB914EA6EA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CCC22B-5688-B5C7-3FB6-ABBB80A3BBE0}"/>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304593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5ED3-D546-7118-9DF0-DC30ED03A71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36A800-553A-0382-44BD-17F63F397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502F5D-6EC5-5784-C5AB-D1297BB85C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ECB6AC-5C9A-A46C-4949-38BFF486B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BCF2DD-F60D-E6A4-00F2-A5A36CA4DF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6A6D45-1752-32FE-47A5-716D4301A236}"/>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8" name="Footer Placeholder 7">
            <a:extLst>
              <a:ext uri="{FF2B5EF4-FFF2-40B4-BE49-F238E27FC236}">
                <a16:creationId xmlns:a16="http://schemas.microsoft.com/office/drawing/2014/main" id="{3271C640-0980-EC59-697D-2A2E8BFDBF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9F08A5-9BEA-15F4-B9B8-6EE103FEFDCB}"/>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104117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8A4-A427-A120-F5D4-5F38C65E8E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BCCE92-3DD0-F19E-4574-061E786074A1}"/>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4" name="Footer Placeholder 3">
            <a:extLst>
              <a:ext uri="{FF2B5EF4-FFF2-40B4-BE49-F238E27FC236}">
                <a16:creationId xmlns:a16="http://schemas.microsoft.com/office/drawing/2014/main" id="{917C09BC-01F3-4A04-BD2B-30DAAE811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77D12D-FAAF-0B29-1EE0-8F2C060DF965}"/>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409293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1734B3-D5ED-6B24-DFAD-8D0706A80694}"/>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3" name="Footer Placeholder 2">
            <a:extLst>
              <a:ext uri="{FF2B5EF4-FFF2-40B4-BE49-F238E27FC236}">
                <a16:creationId xmlns:a16="http://schemas.microsoft.com/office/drawing/2014/main" id="{57C00B1B-9991-0083-A160-D2A70178E5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501CDE-A9B9-8140-4658-8D53BB8471AD}"/>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12871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0D6D-2D03-8E90-79F2-7275A053AF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86B720-1A6A-36A0-9B89-286B6793D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3686D3-2271-7A25-D7B6-32FBA8032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5CFD5-DDD0-52D5-08C2-A9B8ED2E519D}"/>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6" name="Footer Placeholder 5">
            <a:extLst>
              <a:ext uri="{FF2B5EF4-FFF2-40B4-BE49-F238E27FC236}">
                <a16:creationId xmlns:a16="http://schemas.microsoft.com/office/drawing/2014/main" id="{9038925F-1FD4-7DE9-7FA5-8FA3489A06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CA3167-939B-7629-6891-161E150388CA}"/>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2504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5967-7861-FF76-DC19-A2B8E9325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863642-E507-2950-CBF9-6B4FF895D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B7C73F-5F7E-B2E9-8887-1456229F3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61AD6-78C9-B9CE-DB47-BAB32F60BE3A}"/>
              </a:ext>
            </a:extLst>
          </p:cNvPr>
          <p:cNvSpPr>
            <a:spLocks noGrp="1"/>
          </p:cNvSpPr>
          <p:nvPr>
            <p:ph type="dt" sz="half" idx="10"/>
          </p:nvPr>
        </p:nvSpPr>
        <p:spPr/>
        <p:txBody>
          <a:bodyPr/>
          <a:lstStyle/>
          <a:p>
            <a:fld id="{AB024581-55CF-4612-BE81-115D6803C0BF}" type="datetimeFigureOut">
              <a:rPr lang="en-GB" smtClean="0"/>
              <a:t>20/09/2025</a:t>
            </a:fld>
            <a:endParaRPr lang="en-GB"/>
          </a:p>
        </p:txBody>
      </p:sp>
      <p:sp>
        <p:nvSpPr>
          <p:cNvPr id="6" name="Footer Placeholder 5">
            <a:extLst>
              <a:ext uri="{FF2B5EF4-FFF2-40B4-BE49-F238E27FC236}">
                <a16:creationId xmlns:a16="http://schemas.microsoft.com/office/drawing/2014/main" id="{1FB36B4C-910C-F835-6D82-C5CB61AC97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A3A635-C94D-60F3-048D-E9A83A97D08C}"/>
              </a:ext>
            </a:extLst>
          </p:cNvPr>
          <p:cNvSpPr>
            <a:spLocks noGrp="1"/>
          </p:cNvSpPr>
          <p:nvPr>
            <p:ph type="sldNum" sz="quarter" idx="12"/>
          </p:nvPr>
        </p:nvSpPr>
        <p:spPr/>
        <p:txBody>
          <a:bodyPr/>
          <a:lstStyle/>
          <a:p>
            <a:fld id="{E8F9BC01-E31B-4842-81CB-6112E1EB246F}" type="slidenum">
              <a:rPr lang="en-GB" smtClean="0"/>
              <a:t>‹#›</a:t>
            </a:fld>
            <a:endParaRPr lang="en-GB"/>
          </a:p>
        </p:txBody>
      </p:sp>
    </p:spTree>
    <p:extLst>
      <p:ext uri="{BB962C8B-B14F-4D97-AF65-F5344CB8AC3E}">
        <p14:creationId xmlns:p14="http://schemas.microsoft.com/office/powerpoint/2010/main" val="355424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08CFD5-C557-2649-9610-780E9119A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86A474-B7B4-BA3D-C592-3915CD59C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30FF63-A0BD-433F-7A3B-245D0C9E5B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024581-55CF-4612-BE81-115D6803C0BF}" type="datetimeFigureOut">
              <a:rPr lang="en-GB" smtClean="0"/>
              <a:t>20/09/2025</a:t>
            </a:fld>
            <a:endParaRPr lang="en-GB"/>
          </a:p>
        </p:txBody>
      </p:sp>
      <p:sp>
        <p:nvSpPr>
          <p:cNvPr id="5" name="Footer Placeholder 4">
            <a:extLst>
              <a:ext uri="{FF2B5EF4-FFF2-40B4-BE49-F238E27FC236}">
                <a16:creationId xmlns:a16="http://schemas.microsoft.com/office/drawing/2014/main" id="{F138F789-2796-F14F-AE40-D0BEBF486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A2EAC4-CCDE-3996-B0D6-97E32856E0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F9BC01-E31B-4842-81CB-6112E1EB246F}" type="slidenum">
              <a:rPr lang="en-GB" smtClean="0"/>
              <a:t>‹#›</a:t>
            </a:fld>
            <a:endParaRPr lang="en-GB"/>
          </a:p>
        </p:txBody>
      </p:sp>
    </p:spTree>
    <p:extLst>
      <p:ext uri="{BB962C8B-B14F-4D97-AF65-F5344CB8AC3E}">
        <p14:creationId xmlns:p14="http://schemas.microsoft.com/office/powerpoint/2010/main" val="1755332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BF2A-CED7-00F2-2B50-17FDADFFBA6C}"/>
              </a:ext>
            </a:extLst>
          </p:cNvPr>
          <p:cNvSpPr>
            <a:spLocks noGrp="1"/>
          </p:cNvSpPr>
          <p:nvPr>
            <p:ph type="ctrTitle"/>
          </p:nvPr>
        </p:nvSpPr>
        <p:spPr>
          <a:xfrm>
            <a:off x="1524000" y="1440415"/>
            <a:ext cx="9144000" cy="1111954"/>
          </a:xfrm>
        </p:spPr>
        <p:txBody>
          <a:bodyPr>
            <a:normAutofit fontScale="90000"/>
          </a:bodyPr>
          <a:lstStyle/>
          <a:p>
            <a:r>
              <a:rPr lang="en-GB" sz="8000" b="1" dirty="0">
                <a:solidFill>
                  <a:srgbClr val="C00000"/>
                </a:solidFill>
              </a:rPr>
              <a:t>Butternut HF9V</a:t>
            </a:r>
          </a:p>
        </p:txBody>
      </p:sp>
      <p:sp>
        <p:nvSpPr>
          <p:cNvPr id="3" name="Subtitle 2">
            <a:extLst>
              <a:ext uri="{FF2B5EF4-FFF2-40B4-BE49-F238E27FC236}">
                <a16:creationId xmlns:a16="http://schemas.microsoft.com/office/drawing/2014/main" id="{B8423755-F4D5-0102-17DE-A6989B68116C}"/>
              </a:ext>
            </a:extLst>
          </p:cNvPr>
          <p:cNvSpPr>
            <a:spLocks noGrp="1"/>
          </p:cNvSpPr>
          <p:nvPr>
            <p:ph type="subTitle" idx="1"/>
          </p:nvPr>
        </p:nvSpPr>
        <p:spPr/>
        <p:txBody>
          <a:bodyPr>
            <a:normAutofit/>
          </a:bodyPr>
          <a:lstStyle/>
          <a:p>
            <a:r>
              <a:rPr lang="en-GB" sz="6000" b="1" dirty="0">
                <a:solidFill>
                  <a:srgbClr val="C00000"/>
                </a:solidFill>
              </a:rPr>
              <a:t>G3TZO</a:t>
            </a:r>
          </a:p>
        </p:txBody>
      </p:sp>
    </p:spTree>
    <p:extLst>
      <p:ext uri="{BB962C8B-B14F-4D97-AF65-F5344CB8AC3E}">
        <p14:creationId xmlns:p14="http://schemas.microsoft.com/office/powerpoint/2010/main" val="252757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mechanical scheme&#10;&#10;AI-generated content may be incorrect.">
            <a:extLst>
              <a:ext uri="{FF2B5EF4-FFF2-40B4-BE49-F238E27FC236}">
                <a16:creationId xmlns:a16="http://schemas.microsoft.com/office/drawing/2014/main" id="{D17088E6-A6ED-2357-78B0-362D45905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35" y="0"/>
            <a:ext cx="10641330" cy="6858000"/>
          </a:xfrm>
          <a:prstGeom prst="rect">
            <a:avLst/>
          </a:prstGeom>
        </p:spPr>
      </p:pic>
    </p:spTree>
    <p:extLst>
      <p:ext uri="{BB962C8B-B14F-4D97-AF65-F5344CB8AC3E}">
        <p14:creationId xmlns:p14="http://schemas.microsoft.com/office/powerpoint/2010/main" val="42891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n&#10;&#10;AI-generated content may be incorrect.">
            <a:extLst>
              <a:ext uri="{FF2B5EF4-FFF2-40B4-BE49-F238E27FC236}">
                <a16:creationId xmlns:a16="http://schemas.microsoft.com/office/drawing/2014/main" id="{718B4303-C421-4EF3-75C9-934EC8A25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5" y="2019423"/>
            <a:ext cx="12192000" cy="2997178"/>
          </a:xfrm>
          <a:prstGeom prst="rect">
            <a:avLst/>
          </a:prstGeom>
        </p:spPr>
      </p:pic>
      <p:sp>
        <p:nvSpPr>
          <p:cNvPr id="4" name="TextBox 3">
            <a:extLst>
              <a:ext uri="{FF2B5EF4-FFF2-40B4-BE49-F238E27FC236}">
                <a16:creationId xmlns:a16="http://schemas.microsoft.com/office/drawing/2014/main" id="{437C7CDA-A8CC-5FD7-05E1-35A7557DAFE5}"/>
              </a:ext>
            </a:extLst>
          </p:cNvPr>
          <p:cNvSpPr txBox="1"/>
          <p:nvPr/>
        </p:nvSpPr>
        <p:spPr>
          <a:xfrm>
            <a:off x="544207" y="2873939"/>
            <a:ext cx="842838" cy="369332"/>
          </a:xfrm>
          <a:prstGeom prst="rect">
            <a:avLst/>
          </a:prstGeom>
          <a:noFill/>
        </p:spPr>
        <p:txBody>
          <a:bodyPr wrap="square" rtlCol="0">
            <a:spAutoFit/>
          </a:bodyPr>
          <a:lstStyle/>
          <a:p>
            <a:r>
              <a:rPr lang="en-GB" dirty="0"/>
              <a:t>80m</a:t>
            </a:r>
          </a:p>
        </p:txBody>
      </p:sp>
      <p:sp>
        <p:nvSpPr>
          <p:cNvPr id="5" name="TextBox 4">
            <a:extLst>
              <a:ext uri="{FF2B5EF4-FFF2-40B4-BE49-F238E27FC236}">
                <a16:creationId xmlns:a16="http://schemas.microsoft.com/office/drawing/2014/main" id="{01BC0E80-94D6-BD61-BD31-EA363F6B53CE}"/>
              </a:ext>
            </a:extLst>
          </p:cNvPr>
          <p:cNvSpPr txBox="1"/>
          <p:nvPr/>
        </p:nvSpPr>
        <p:spPr>
          <a:xfrm>
            <a:off x="1505118" y="3592864"/>
            <a:ext cx="695915" cy="369332"/>
          </a:xfrm>
          <a:prstGeom prst="rect">
            <a:avLst/>
          </a:prstGeom>
          <a:noFill/>
        </p:spPr>
        <p:txBody>
          <a:bodyPr wrap="square" rtlCol="0">
            <a:spAutoFit/>
          </a:bodyPr>
          <a:lstStyle/>
          <a:p>
            <a:r>
              <a:rPr lang="en-GB" dirty="0"/>
              <a:t>40m</a:t>
            </a:r>
          </a:p>
        </p:txBody>
      </p:sp>
      <p:sp>
        <p:nvSpPr>
          <p:cNvPr id="6" name="TextBox 5">
            <a:extLst>
              <a:ext uri="{FF2B5EF4-FFF2-40B4-BE49-F238E27FC236}">
                <a16:creationId xmlns:a16="http://schemas.microsoft.com/office/drawing/2014/main" id="{64781ABD-A9E8-98B9-13DC-1361CD21D3B6}"/>
              </a:ext>
            </a:extLst>
          </p:cNvPr>
          <p:cNvSpPr txBox="1"/>
          <p:nvPr/>
        </p:nvSpPr>
        <p:spPr>
          <a:xfrm>
            <a:off x="1925905" y="2488971"/>
            <a:ext cx="695915" cy="369332"/>
          </a:xfrm>
          <a:prstGeom prst="rect">
            <a:avLst/>
          </a:prstGeom>
          <a:noFill/>
        </p:spPr>
        <p:txBody>
          <a:bodyPr wrap="square" rtlCol="0">
            <a:spAutoFit/>
          </a:bodyPr>
          <a:lstStyle/>
          <a:p>
            <a:r>
              <a:rPr lang="en-GB" dirty="0"/>
              <a:t>30m</a:t>
            </a:r>
          </a:p>
        </p:txBody>
      </p:sp>
      <p:sp>
        <p:nvSpPr>
          <p:cNvPr id="7" name="TextBox 6">
            <a:extLst>
              <a:ext uri="{FF2B5EF4-FFF2-40B4-BE49-F238E27FC236}">
                <a16:creationId xmlns:a16="http://schemas.microsoft.com/office/drawing/2014/main" id="{9B646488-3CA1-E087-C188-00F2FD37687C}"/>
              </a:ext>
            </a:extLst>
          </p:cNvPr>
          <p:cNvSpPr txBox="1"/>
          <p:nvPr/>
        </p:nvSpPr>
        <p:spPr>
          <a:xfrm>
            <a:off x="2621820" y="3592864"/>
            <a:ext cx="712098" cy="369332"/>
          </a:xfrm>
          <a:prstGeom prst="rect">
            <a:avLst/>
          </a:prstGeom>
          <a:noFill/>
        </p:spPr>
        <p:txBody>
          <a:bodyPr wrap="square" rtlCol="0">
            <a:spAutoFit/>
          </a:bodyPr>
          <a:lstStyle/>
          <a:p>
            <a:r>
              <a:rPr lang="en-GB" dirty="0"/>
              <a:t>17m</a:t>
            </a:r>
          </a:p>
        </p:txBody>
      </p:sp>
      <p:sp>
        <p:nvSpPr>
          <p:cNvPr id="8" name="TextBox 7">
            <a:extLst>
              <a:ext uri="{FF2B5EF4-FFF2-40B4-BE49-F238E27FC236}">
                <a16:creationId xmlns:a16="http://schemas.microsoft.com/office/drawing/2014/main" id="{21ADD3FD-5954-41B8-880F-79D4F0C931E7}"/>
              </a:ext>
            </a:extLst>
          </p:cNvPr>
          <p:cNvSpPr txBox="1"/>
          <p:nvPr/>
        </p:nvSpPr>
        <p:spPr>
          <a:xfrm>
            <a:off x="3657600" y="2858303"/>
            <a:ext cx="647363" cy="380326"/>
          </a:xfrm>
          <a:prstGeom prst="rect">
            <a:avLst/>
          </a:prstGeom>
          <a:noFill/>
        </p:spPr>
        <p:txBody>
          <a:bodyPr wrap="square" rtlCol="0">
            <a:spAutoFit/>
          </a:bodyPr>
          <a:lstStyle/>
          <a:p>
            <a:r>
              <a:rPr lang="en-GB" dirty="0"/>
              <a:t>12m</a:t>
            </a:r>
          </a:p>
        </p:txBody>
      </p:sp>
      <p:cxnSp>
        <p:nvCxnSpPr>
          <p:cNvPr id="10" name="Straight Arrow Connector 9">
            <a:extLst>
              <a:ext uri="{FF2B5EF4-FFF2-40B4-BE49-F238E27FC236}">
                <a16:creationId xmlns:a16="http://schemas.microsoft.com/office/drawing/2014/main" id="{FED8E705-D5E7-24AE-AC20-0A5C6A53D43C}"/>
              </a:ext>
            </a:extLst>
          </p:cNvPr>
          <p:cNvCxnSpPr/>
          <p:nvPr/>
        </p:nvCxnSpPr>
        <p:spPr>
          <a:xfrm flipH="1">
            <a:off x="3495759" y="1796432"/>
            <a:ext cx="687823" cy="590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862C9824-109A-BAE4-318E-D1ABFAC3D3C7}"/>
              </a:ext>
            </a:extLst>
          </p:cNvPr>
          <p:cNvSpPr txBox="1"/>
          <p:nvPr/>
        </p:nvSpPr>
        <p:spPr>
          <a:xfrm>
            <a:off x="4183581" y="1391830"/>
            <a:ext cx="2370967" cy="369332"/>
          </a:xfrm>
          <a:prstGeom prst="rect">
            <a:avLst/>
          </a:prstGeom>
          <a:noFill/>
        </p:spPr>
        <p:txBody>
          <a:bodyPr wrap="square" rtlCol="0">
            <a:spAutoFit/>
          </a:bodyPr>
          <a:lstStyle/>
          <a:p>
            <a:r>
              <a:rPr lang="en-GB" dirty="0"/>
              <a:t>17m capacitance hat</a:t>
            </a:r>
          </a:p>
        </p:txBody>
      </p:sp>
      <p:cxnSp>
        <p:nvCxnSpPr>
          <p:cNvPr id="13" name="Straight Arrow Connector 12">
            <a:extLst>
              <a:ext uri="{FF2B5EF4-FFF2-40B4-BE49-F238E27FC236}">
                <a16:creationId xmlns:a16="http://schemas.microsoft.com/office/drawing/2014/main" id="{4295F034-A63F-5DEA-FB22-567AF785371E}"/>
              </a:ext>
            </a:extLst>
          </p:cNvPr>
          <p:cNvCxnSpPr>
            <a:cxnSpLocks/>
          </p:cNvCxnSpPr>
          <p:nvPr/>
        </p:nvCxnSpPr>
        <p:spPr>
          <a:xfrm flipH="1" flipV="1">
            <a:off x="4628644" y="3788217"/>
            <a:ext cx="585324" cy="3479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3B307670-36E7-F8D7-0FBC-5FDEB6C67475}"/>
              </a:ext>
            </a:extLst>
          </p:cNvPr>
          <p:cNvSpPr txBox="1"/>
          <p:nvPr/>
        </p:nvSpPr>
        <p:spPr>
          <a:xfrm>
            <a:off x="5213968" y="3951508"/>
            <a:ext cx="2370967" cy="369332"/>
          </a:xfrm>
          <a:prstGeom prst="rect">
            <a:avLst/>
          </a:prstGeom>
          <a:noFill/>
        </p:spPr>
        <p:txBody>
          <a:bodyPr wrap="square" rtlCol="0">
            <a:spAutoFit/>
          </a:bodyPr>
          <a:lstStyle/>
          <a:p>
            <a:r>
              <a:rPr lang="en-GB" dirty="0"/>
              <a:t>12m capacitance hat</a:t>
            </a:r>
          </a:p>
        </p:txBody>
      </p:sp>
      <p:cxnSp>
        <p:nvCxnSpPr>
          <p:cNvPr id="17" name="Straight Arrow Connector 16">
            <a:extLst>
              <a:ext uri="{FF2B5EF4-FFF2-40B4-BE49-F238E27FC236}">
                <a16:creationId xmlns:a16="http://schemas.microsoft.com/office/drawing/2014/main" id="{BFD05D63-05C4-017A-FFDE-3BFD004EBB24}"/>
              </a:ext>
            </a:extLst>
          </p:cNvPr>
          <p:cNvCxnSpPr>
            <a:cxnSpLocks/>
          </p:cNvCxnSpPr>
          <p:nvPr/>
        </p:nvCxnSpPr>
        <p:spPr>
          <a:xfrm flipH="1" flipV="1">
            <a:off x="9087356" y="3681876"/>
            <a:ext cx="1205713" cy="18449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8EF5A72E-DFEB-0471-ADCA-886EA74D09F3}"/>
              </a:ext>
            </a:extLst>
          </p:cNvPr>
          <p:cNvSpPr txBox="1"/>
          <p:nvPr/>
        </p:nvSpPr>
        <p:spPr>
          <a:xfrm flipH="1">
            <a:off x="8027299" y="5526860"/>
            <a:ext cx="3641415" cy="369332"/>
          </a:xfrm>
          <a:prstGeom prst="rect">
            <a:avLst/>
          </a:prstGeom>
          <a:noFill/>
        </p:spPr>
        <p:txBody>
          <a:bodyPr wrap="square" rtlCol="0">
            <a:spAutoFit/>
          </a:bodyPr>
          <a:lstStyle/>
          <a:p>
            <a:r>
              <a:rPr lang="en-GB" dirty="0"/>
              <a:t>15m ¼ wavelength stub decoupler</a:t>
            </a:r>
          </a:p>
        </p:txBody>
      </p:sp>
      <p:sp>
        <p:nvSpPr>
          <p:cNvPr id="21" name="TextBox 20">
            <a:extLst>
              <a:ext uri="{FF2B5EF4-FFF2-40B4-BE49-F238E27FC236}">
                <a16:creationId xmlns:a16="http://schemas.microsoft.com/office/drawing/2014/main" id="{D731CE61-01A8-A471-FF4F-AF0A5292CC49}"/>
              </a:ext>
            </a:extLst>
          </p:cNvPr>
          <p:cNvSpPr txBox="1"/>
          <p:nvPr/>
        </p:nvSpPr>
        <p:spPr>
          <a:xfrm>
            <a:off x="6319880" y="1917812"/>
            <a:ext cx="5348833" cy="369332"/>
          </a:xfrm>
          <a:prstGeom prst="rect">
            <a:avLst/>
          </a:prstGeom>
          <a:noFill/>
        </p:spPr>
        <p:txBody>
          <a:bodyPr wrap="square" rtlCol="0">
            <a:spAutoFit/>
          </a:bodyPr>
          <a:lstStyle/>
          <a:p>
            <a:r>
              <a:rPr lang="en-GB" dirty="0"/>
              <a:t>6m ¼ wavelength short circuited transmission line</a:t>
            </a:r>
          </a:p>
        </p:txBody>
      </p:sp>
      <p:cxnSp>
        <p:nvCxnSpPr>
          <p:cNvPr id="24" name="Straight Arrow Connector 23">
            <a:extLst>
              <a:ext uri="{FF2B5EF4-FFF2-40B4-BE49-F238E27FC236}">
                <a16:creationId xmlns:a16="http://schemas.microsoft.com/office/drawing/2014/main" id="{F60531C4-E100-395C-1A4A-D8F97917D043}"/>
              </a:ext>
            </a:extLst>
          </p:cNvPr>
          <p:cNvCxnSpPr/>
          <p:nvPr/>
        </p:nvCxnSpPr>
        <p:spPr>
          <a:xfrm flipH="1">
            <a:off x="7824998" y="2287144"/>
            <a:ext cx="784928" cy="7797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68619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A1D9-49C9-AD69-BD7C-1B6492B21C14}"/>
              </a:ext>
            </a:extLst>
          </p:cNvPr>
          <p:cNvSpPr>
            <a:spLocks noGrp="1"/>
          </p:cNvSpPr>
          <p:nvPr>
            <p:ph type="title"/>
          </p:nvPr>
        </p:nvSpPr>
        <p:spPr>
          <a:xfrm>
            <a:off x="838200" y="131975"/>
            <a:ext cx="10515600" cy="1131217"/>
          </a:xfrm>
        </p:spPr>
        <p:txBody>
          <a:bodyPr/>
          <a:lstStyle/>
          <a:p>
            <a:pPr algn="ctr"/>
            <a:r>
              <a:rPr lang="en-GB" b="1" dirty="0">
                <a:solidFill>
                  <a:srgbClr val="C00000"/>
                </a:solidFill>
              </a:rPr>
              <a:t>Theory of operation 80m</a:t>
            </a:r>
          </a:p>
        </p:txBody>
      </p:sp>
      <p:sp>
        <p:nvSpPr>
          <p:cNvPr id="3" name="Content Placeholder 2">
            <a:extLst>
              <a:ext uri="{FF2B5EF4-FFF2-40B4-BE49-F238E27FC236}">
                <a16:creationId xmlns:a16="http://schemas.microsoft.com/office/drawing/2014/main" id="{053F33F8-C7A9-6222-1B3F-88F9E79BBFE9}"/>
              </a:ext>
            </a:extLst>
          </p:cNvPr>
          <p:cNvSpPr>
            <a:spLocks noGrp="1"/>
          </p:cNvSpPr>
          <p:nvPr>
            <p:ph idx="1"/>
          </p:nvPr>
        </p:nvSpPr>
        <p:spPr>
          <a:xfrm>
            <a:off x="838200" y="1263192"/>
            <a:ext cx="10515600" cy="4892511"/>
          </a:xfrm>
        </p:spPr>
        <p:txBody>
          <a:bodyPr>
            <a:normAutofit lnSpcReduction="10000"/>
          </a:bodyPr>
          <a:lstStyle/>
          <a:p>
            <a:pPr marL="0" indent="0">
              <a:buNone/>
            </a:pPr>
            <a:r>
              <a:rPr lang="en-GB" sz="4800" dirty="0"/>
              <a:t>The first L/C circuit generates enough reactance to bring the whole HF9V to resonance on 80 meters allowing it to act as an electrical 1/4-wavelength radiator. It also generates enough capacitive reactance to produce another discrete resonance at about 11 MHz</a:t>
            </a:r>
          </a:p>
          <a:p>
            <a:endParaRPr lang="en-GB" dirty="0"/>
          </a:p>
        </p:txBody>
      </p:sp>
    </p:spTree>
    <p:extLst>
      <p:ext uri="{BB962C8B-B14F-4D97-AF65-F5344CB8AC3E}">
        <p14:creationId xmlns:p14="http://schemas.microsoft.com/office/powerpoint/2010/main" val="401288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12AD-6B36-A2F2-BD6E-1F9DF69F5C9C}"/>
              </a:ext>
            </a:extLst>
          </p:cNvPr>
          <p:cNvSpPr>
            <a:spLocks noGrp="1"/>
          </p:cNvSpPr>
          <p:nvPr>
            <p:ph type="title"/>
          </p:nvPr>
        </p:nvSpPr>
        <p:spPr>
          <a:xfrm>
            <a:off x="838200" y="365126"/>
            <a:ext cx="10515600" cy="558702"/>
          </a:xfrm>
        </p:spPr>
        <p:txBody>
          <a:bodyPr>
            <a:normAutofit fontScale="90000"/>
          </a:bodyPr>
          <a:lstStyle/>
          <a:p>
            <a:pPr algn="ctr"/>
            <a:r>
              <a:rPr lang="en-GB" b="1" dirty="0">
                <a:solidFill>
                  <a:srgbClr val="C00000"/>
                </a:solidFill>
              </a:rPr>
              <a:t>Theory of operation 40m</a:t>
            </a:r>
          </a:p>
        </p:txBody>
      </p:sp>
      <p:sp>
        <p:nvSpPr>
          <p:cNvPr id="3" name="Content Placeholder 2">
            <a:extLst>
              <a:ext uri="{FF2B5EF4-FFF2-40B4-BE49-F238E27FC236}">
                <a16:creationId xmlns:a16="http://schemas.microsoft.com/office/drawing/2014/main" id="{B3D12895-3DBD-BD66-5415-26F27DA0CBDA}"/>
              </a:ext>
            </a:extLst>
          </p:cNvPr>
          <p:cNvSpPr>
            <a:spLocks noGrp="1"/>
          </p:cNvSpPr>
          <p:nvPr>
            <p:ph idx="1"/>
          </p:nvPr>
        </p:nvSpPr>
        <p:spPr>
          <a:xfrm>
            <a:off x="838200" y="1084082"/>
            <a:ext cx="10515600" cy="5476974"/>
          </a:xfrm>
        </p:spPr>
        <p:txBody>
          <a:bodyPr>
            <a:normAutofit fontScale="92500" lnSpcReduction="10000"/>
          </a:bodyPr>
          <a:lstStyle/>
          <a:p>
            <a:pPr marL="0" indent="0">
              <a:buNone/>
            </a:pPr>
            <a:r>
              <a:rPr lang="en-GB" sz="4400" dirty="0"/>
              <a:t>The second, 40 meter L/C circuit generates enough reactance to resonate the whole HF9V allowing it to act as a 1/4-wavelength radiator. In order to minimize conductor and I</a:t>
            </a:r>
            <a:r>
              <a:rPr lang="en-GB" sz="4400" baseline="30000" dirty="0"/>
              <a:t>2</a:t>
            </a:r>
            <a:r>
              <a:rPr lang="en-GB" sz="4400" dirty="0"/>
              <a:t>R losses on 80 and 40 meters, where the antenna is physically shorter than a 1/4-wavelength and thus operates with lower values of radiation resistance, large-diameter self-supporting inductors and low-loss ceramic capacitors are employed. </a:t>
            </a:r>
          </a:p>
        </p:txBody>
      </p:sp>
    </p:spTree>
    <p:extLst>
      <p:ext uri="{BB962C8B-B14F-4D97-AF65-F5344CB8AC3E}">
        <p14:creationId xmlns:p14="http://schemas.microsoft.com/office/powerpoint/2010/main" val="189074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95F2-0724-ABEA-64CF-583BA74EE900}"/>
              </a:ext>
            </a:extLst>
          </p:cNvPr>
          <p:cNvSpPr>
            <a:spLocks noGrp="1"/>
          </p:cNvSpPr>
          <p:nvPr>
            <p:ph type="ctrTitle"/>
          </p:nvPr>
        </p:nvSpPr>
        <p:spPr>
          <a:xfrm>
            <a:off x="1589988" y="197963"/>
            <a:ext cx="9144000" cy="763571"/>
          </a:xfrm>
        </p:spPr>
        <p:txBody>
          <a:bodyPr>
            <a:normAutofit fontScale="90000"/>
          </a:bodyPr>
          <a:lstStyle/>
          <a:p>
            <a:r>
              <a:rPr lang="en-GB" b="1" dirty="0">
                <a:solidFill>
                  <a:srgbClr val="C00000"/>
                </a:solidFill>
              </a:rPr>
              <a:t>Theory of Operation 30m</a:t>
            </a:r>
          </a:p>
        </p:txBody>
      </p:sp>
      <p:sp>
        <p:nvSpPr>
          <p:cNvPr id="3" name="Subtitle 2">
            <a:extLst>
              <a:ext uri="{FF2B5EF4-FFF2-40B4-BE49-F238E27FC236}">
                <a16:creationId xmlns:a16="http://schemas.microsoft.com/office/drawing/2014/main" id="{27F6A527-C133-80B8-AD00-E9A6A56DC658}"/>
              </a:ext>
            </a:extLst>
          </p:cNvPr>
          <p:cNvSpPr>
            <a:spLocks noGrp="1"/>
          </p:cNvSpPr>
          <p:nvPr>
            <p:ph type="subTitle" idx="1"/>
          </p:nvPr>
        </p:nvSpPr>
        <p:spPr>
          <a:xfrm>
            <a:off x="1524000" y="1093509"/>
            <a:ext cx="9144000" cy="5429839"/>
          </a:xfrm>
        </p:spPr>
        <p:txBody>
          <a:bodyPr>
            <a:normAutofit fontScale="92500" lnSpcReduction="10000"/>
          </a:bodyPr>
          <a:lstStyle/>
          <a:p>
            <a:pPr algn="l"/>
            <a:r>
              <a:rPr lang="en-GB" sz="3900" dirty="0"/>
              <a:t>Where the height of the HF9V is slightly greater than a 1/4-wavelength on 30 meters, an L/C series tuned circuit taps onto the 40 meter coil for the extra inductance to pull the earlier 11 MHz secondary resonance down to 10 </a:t>
            </a:r>
            <a:r>
              <a:rPr lang="en-GB" sz="3900" dirty="0" err="1"/>
              <a:t>MHz.</a:t>
            </a:r>
            <a:endParaRPr lang="en-GB" sz="3900" dirty="0"/>
          </a:p>
          <a:p>
            <a:pPr algn="l"/>
            <a:r>
              <a:rPr lang="en-GB" sz="3900" dirty="0"/>
              <a:t>At the same time, a portion of the 40 meter coil is shorted out which allows the circuit to resonate on 30 meters The addition of this circuit also produces additional resonances at 14 MHz and 28 </a:t>
            </a:r>
            <a:r>
              <a:rPr lang="en-GB" sz="3900" dirty="0" err="1"/>
              <a:t>MHz.</a:t>
            </a:r>
            <a:endParaRPr lang="en-GB" sz="3900" dirty="0"/>
          </a:p>
          <a:p>
            <a:endParaRPr lang="en-GB" dirty="0"/>
          </a:p>
        </p:txBody>
      </p:sp>
    </p:spTree>
    <p:extLst>
      <p:ext uri="{BB962C8B-B14F-4D97-AF65-F5344CB8AC3E}">
        <p14:creationId xmlns:p14="http://schemas.microsoft.com/office/powerpoint/2010/main" val="11034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tal object with springs and wheels">
            <a:extLst>
              <a:ext uri="{FF2B5EF4-FFF2-40B4-BE49-F238E27FC236}">
                <a16:creationId xmlns:a16="http://schemas.microsoft.com/office/drawing/2014/main" id="{B31AF87A-D5A9-8EAC-D587-25DFAD469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551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052A-A208-2FE3-6F61-1014558BC1B5}"/>
              </a:ext>
            </a:extLst>
          </p:cNvPr>
          <p:cNvSpPr>
            <a:spLocks noGrp="1"/>
          </p:cNvSpPr>
          <p:nvPr>
            <p:ph type="title"/>
          </p:nvPr>
        </p:nvSpPr>
        <p:spPr>
          <a:xfrm>
            <a:off x="838200" y="261431"/>
            <a:ext cx="10515600" cy="558702"/>
          </a:xfrm>
        </p:spPr>
        <p:txBody>
          <a:bodyPr>
            <a:normAutofit fontScale="90000"/>
          </a:bodyPr>
          <a:lstStyle/>
          <a:p>
            <a:pPr algn="ctr"/>
            <a:r>
              <a:rPr lang="en-GB" b="1" dirty="0">
                <a:solidFill>
                  <a:srgbClr val="C00000"/>
                </a:solidFill>
              </a:rPr>
              <a:t>Theory of operation 20m</a:t>
            </a:r>
            <a:endParaRPr lang="en-GB" dirty="0"/>
          </a:p>
        </p:txBody>
      </p:sp>
      <p:sp>
        <p:nvSpPr>
          <p:cNvPr id="3" name="Content Placeholder 2">
            <a:extLst>
              <a:ext uri="{FF2B5EF4-FFF2-40B4-BE49-F238E27FC236}">
                <a16:creationId xmlns:a16="http://schemas.microsoft.com/office/drawing/2014/main" id="{E45850BA-D8F8-182A-C2D5-C5621F2A793B}"/>
              </a:ext>
            </a:extLst>
          </p:cNvPr>
          <p:cNvSpPr>
            <a:spLocks noGrp="1"/>
          </p:cNvSpPr>
          <p:nvPr>
            <p:ph idx="1"/>
          </p:nvPr>
        </p:nvSpPr>
        <p:spPr>
          <a:xfrm>
            <a:off x="838200" y="1112363"/>
            <a:ext cx="10515600" cy="5561814"/>
          </a:xfrm>
        </p:spPr>
        <p:txBody>
          <a:bodyPr>
            <a:normAutofit fontScale="92500" lnSpcReduction="10000"/>
          </a:bodyPr>
          <a:lstStyle/>
          <a:p>
            <a:pPr marL="0" indent="0">
              <a:buNone/>
            </a:pPr>
            <a:r>
              <a:rPr lang="en-GB" sz="3900" dirty="0"/>
              <a:t>On 20 meters the entire radiator operates as a 3/8-wavelength vertical with much higher radiation resistance and VSWR bandwidth than conventional or trapped antennas having a physical height of 1/4-wavelength or less. </a:t>
            </a:r>
          </a:p>
          <a:p>
            <a:pPr marL="0" indent="0">
              <a:buNone/>
            </a:pPr>
            <a:r>
              <a:rPr lang="en-GB" sz="3900" dirty="0"/>
              <a:t>Because the 20 meter radiation resistance will be several times greater than that of conventional vertical antennas, an electrical 1/4-wavelength section of 75 ohm coax is used as a geometric mean transformer to match the approximate 100 ohms of </a:t>
            </a:r>
            <a:r>
              <a:rPr lang="en-GB" sz="3900" dirty="0" err="1"/>
              <a:t>feedpoint</a:t>
            </a:r>
            <a:r>
              <a:rPr lang="en-GB" sz="3900" dirty="0"/>
              <a:t> impedance on that band to a 50 ohm main transmission line of any convenient length.</a:t>
            </a:r>
          </a:p>
          <a:p>
            <a:endParaRPr lang="en-GB" dirty="0"/>
          </a:p>
        </p:txBody>
      </p:sp>
    </p:spTree>
    <p:extLst>
      <p:ext uri="{BB962C8B-B14F-4D97-AF65-F5344CB8AC3E}">
        <p14:creationId xmlns:p14="http://schemas.microsoft.com/office/powerpoint/2010/main" val="105133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6B6D-2F12-712F-0747-61CC18C834E3}"/>
              </a:ext>
            </a:extLst>
          </p:cNvPr>
          <p:cNvSpPr>
            <a:spLocks noGrp="1"/>
          </p:cNvSpPr>
          <p:nvPr>
            <p:ph type="title"/>
          </p:nvPr>
        </p:nvSpPr>
        <p:spPr/>
        <p:txBody>
          <a:bodyPr/>
          <a:lstStyle/>
          <a:p>
            <a:pPr algn="ctr"/>
            <a:r>
              <a:rPr lang="en-GB" dirty="0"/>
              <a:t>Matching by mismatch?</a:t>
            </a:r>
          </a:p>
        </p:txBody>
      </p:sp>
      <p:sp>
        <p:nvSpPr>
          <p:cNvPr id="3" name="Content Placeholder 2">
            <a:extLst>
              <a:ext uri="{FF2B5EF4-FFF2-40B4-BE49-F238E27FC236}">
                <a16:creationId xmlns:a16="http://schemas.microsoft.com/office/drawing/2014/main" id="{4148F997-0F9E-582E-D78F-FAFCE65EF761}"/>
              </a:ext>
            </a:extLst>
          </p:cNvPr>
          <p:cNvSpPr>
            <a:spLocks noGrp="1"/>
          </p:cNvSpPr>
          <p:nvPr>
            <p:ph idx="1"/>
          </p:nvPr>
        </p:nvSpPr>
        <p:spPr/>
        <p:txBody>
          <a:bodyPr>
            <a:normAutofit/>
          </a:bodyPr>
          <a:lstStyle/>
          <a:p>
            <a:r>
              <a:rPr lang="en-GB" sz="4400" dirty="0"/>
              <a:t>Imagine two curves with exactly dissimilar shapes such as a LPF and a HPF.</a:t>
            </a:r>
          </a:p>
          <a:p>
            <a:r>
              <a:rPr lang="en-GB" sz="4400" dirty="0"/>
              <a:t>Connect each circuit in series and the resulting curve will be flat (but with increased attenuation)  </a:t>
            </a:r>
          </a:p>
        </p:txBody>
      </p:sp>
    </p:spTree>
    <p:extLst>
      <p:ext uri="{BB962C8B-B14F-4D97-AF65-F5344CB8AC3E}">
        <p14:creationId xmlns:p14="http://schemas.microsoft.com/office/powerpoint/2010/main" val="286350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9F6A-E8CF-AEDF-6EE4-44CF492500BC}"/>
              </a:ext>
            </a:extLst>
          </p:cNvPr>
          <p:cNvSpPr>
            <a:spLocks noGrp="1"/>
          </p:cNvSpPr>
          <p:nvPr>
            <p:ph type="title"/>
          </p:nvPr>
        </p:nvSpPr>
        <p:spPr>
          <a:xfrm>
            <a:off x="838200" y="113123"/>
            <a:ext cx="10515600" cy="895546"/>
          </a:xfrm>
        </p:spPr>
        <p:txBody>
          <a:bodyPr>
            <a:normAutofit/>
          </a:bodyPr>
          <a:lstStyle/>
          <a:p>
            <a:pPr algn="ctr"/>
            <a:r>
              <a:rPr lang="en-GB" sz="5400" b="1" dirty="0">
                <a:solidFill>
                  <a:srgbClr val="C00000"/>
                </a:solidFill>
              </a:rPr>
              <a:t>Theory of operation 15m </a:t>
            </a:r>
          </a:p>
        </p:txBody>
      </p:sp>
      <p:sp>
        <p:nvSpPr>
          <p:cNvPr id="3" name="Content Placeholder 2">
            <a:extLst>
              <a:ext uri="{FF2B5EF4-FFF2-40B4-BE49-F238E27FC236}">
                <a16:creationId xmlns:a16="http://schemas.microsoft.com/office/drawing/2014/main" id="{895E2122-0203-FB19-E85F-95A4FB599820}"/>
              </a:ext>
            </a:extLst>
          </p:cNvPr>
          <p:cNvSpPr>
            <a:spLocks noGrp="1"/>
          </p:cNvSpPr>
          <p:nvPr>
            <p:ph idx="1"/>
          </p:nvPr>
        </p:nvSpPr>
        <p:spPr>
          <a:xfrm>
            <a:off x="838200" y="1121790"/>
            <a:ext cx="10515600" cy="5476973"/>
          </a:xfrm>
        </p:spPr>
        <p:txBody>
          <a:bodyPr>
            <a:normAutofit/>
          </a:bodyPr>
          <a:lstStyle/>
          <a:p>
            <a:pPr marL="0" indent="0">
              <a:buNone/>
            </a:pPr>
            <a:r>
              <a:rPr lang="en-GB" sz="5400" dirty="0"/>
              <a:t>The HF9V operates as a slightly extended 1/4-wavelength radiator on 15 meters, a 1/4-wavelength stub decoupler providing practically lossless isolation of the upper half of the antenna on that band</a:t>
            </a:r>
            <a:r>
              <a:rPr lang="en-GB" sz="4800" dirty="0"/>
              <a:t>. </a:t>
            </a:r>
          </a:p>
        </p:txBody>
      </p:sp>
    </p:spTree>
    <p:extLst>
      <p:ext uri="{BB962C8B-B14F-4D97-AF65-F5344CB8AC3E}">
        <p14:creationId xmlns:p14="http://schemas.microsoft.com/office/powerpoint/2010/main" val="1690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line with black text&#10;&#10;AI-generated content may be incorrect.">
            <a:extLst>
              <a:ext uri="{FF2B5EF4-FFF2-40B4-BE49-F238E27FC236}">
                <a16:creationId xmlns:a16="http://schemas.microsoft.com/office/drawing/2014/main" id="{7CA5C03E-D756-C1A4-5676-FB924B79D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22" y="2609808"/>
            <a:ext cx="12192000" cy="1883482"/>
          </a:xfrm>
          <a:prstGeom prst="rect">
            <a:avLst/>
          </a:prstGeom>
        </p:spPr>
      </p:pic>
      <p:sp>
        <p:nvSpPr>
          <p:cNvPr id="6" name="TextBox 5">
            <a:extLst>
              <a:ext uri="{FF2B5EF4-FFF2-40B4-BE49-F238E27FC236}">
                <a16:creationId xmlns:a16="http://schemas.microsoft.com/office/drawing/2014/main" id="{4BC58CF5-B376-3F7A-E278-4AD638810958}"/>
              </a:ext>
            </a:extLst>
          </p:cNvPr>
          <p:cNvSpPr txBox="1"/>
          <p:nvPr/>
        </p:nvSpPr>
        <p:spPr>
          <a:xfrm>
            <a:off x="3676453" y="4585061"/>
            <a:ext cx="5618375" cy="461665"/>
          </a:xfrm>
          <a:prstGeom prst="rect">
            <a:avLst/>
          </a:prstGeom>
          <a:noFill/>
        </p:spPr>
        <p:txBody>
          <a:bodyPr wrap="square" rtlCol="0">
            <a:spAutoFit/>
          </a:bodyPr>
          <a:lstStyle/>
          <a:p>
            <a:r>
              <a:rPr lang="en-GB" sz="2400" b="1" dirty="0"/>
              <a:t>15m 1/4 wavelength stub decoupler</a:t>
            </a:r>
          </a:p>
        </p:txBody>
      </p:sp>
      <p:sp>
        <p:nvSpPr>
          <p:cNvPr id="7" name="TextBox 6">
            <a:extLst>
              <a:ext uri="{FF2B5EF4-FFF2-40B4-BE49-F238E27FC236}">
                <a16:creationId xmlns:a16="http://schemas.microsoft.com/office/drawing/2014/main" id="{1838EC7C-56E6-AD24-50C9-591CCECD5D24}"/>
              </a:ext>
            </a:extLst>
          </p:cNvPr>
          <p:cNvSpPr txBox="1"/>
          <p:nvPr/>
        </p:nvSpPr>
        <p:spPr>
          <a:xfrm>
            <a:off x="2777765" y="2117927"/>
            <a:ext cx="3707876" cy="400110"/>
          </a:xfrm>
          <a:prstGeom prst="rect">
            <a:avLst/>
          </a:prstGeom>
          <a:noFill/>
        </p:spPr>
        <p:txBody>
          <a:bodyPr wrap="square" rtlCol="0">
            <a:spAutoFit/>
          </a:bodyPr>
          <a:lstStyle/>
          <a:p>
            <a:r>
              <a:rPr lang="en-GB" sz="2000" b="1" dirty="0"/>
              <a:t>6m ¼ Wave Transmission Line</a:t>
            </a:r>
          </a:p>
        </p:txBody>
      </p:sp>
    </p:spTree>
    <p:extLst>
      <p:ext uri="{BB962C8B-B14F-4D97-AF65-F5344CB8AC3E}">
        <p14:creationId xmlns:p14="http://schemas.microsoft.com/office/powerpoint/2010/main" val="85543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351B-ABD5-9804-5893-BC937E56B10C}"/>
              </a:ext>
            </a:extLst>
          </p:cNvPr>
          <p:cNvSpPr>
            <a:spLocks noGrp="1"/>
          </p:cNvSpPr>
          <p:nvPr>
            <p:ph type="title"/>
          </p:nvPr>
        </p:nvSpPr>
        <p:spPr/>
        <p:txBody>
          <a:bodyPr/>
          <a:lstStyle/>
          <a:p>
            <a:pPr algn="ctr"/>
            <a:r>
              <a:rPr lang="en-GB" dirty="0">
                <a:solidFill>
                  <a:srgbClr val="C00000"/>
                </a:solidFill>
              </a:rPr>
              <a:t>History (HF6V)</a:t>
            </a:r>
          </a:p>
        </p:txBody>
      </p:sp>
      <p:sp>
        <p:nvSpPr>
          <p:cNvPr id="3" name="Content Placeholder 2">
            <a:extLst>
              <a:ext uri="{FF2B5EF4-FFF2-40B4-BE49-F238E27FC236}">
                <a16:creationId xmlns:a16="http://schemas.microsoft.com/office/drawing/2014/main" id="{A2B34E1F-A9D0-DC48-5561-BA973A0ACC53}"/>
              </a:ext>
            </a:extLst>
          </p:cNvPr>
          <p:cNvSpPr>
            <a:spLocks noGrp="1"/>
          </p:cNvSpPr>
          <p:nvPr>
            <p:ph idx="1"/>
          </p:nvPr>
        </p:nvSpPr>
        <p:spPr/>
        <p:txBody>
          <a:bodyPr/>
          <a:lstStyle/>
          <a:p>
            <a:r>
              <a:rPr lang="en-GB" dirty="0"/>
              <a:t>Butternut HF6V for 20 plus years</a:t>
            </a:r>
          </a:p>
          <a:p>
            <a:r>
              <a:rPr lang="en-GB" dirty="0"/>
              <a:t>Specified for 75/80, 40, 30, 20, 15, 10m</a:t>
            </a:r>
          </a:p>
          <a:p>
            <a:r>
              <a:rPr lang="en-GB" dirty="0"/>
              <a:t>Height 26ft</a:t>
            </a:r>
          </a:p>
          <a:p>
            <a:r>
              <a:rPr lang="en-GB" dirty="0"/>
              <a:t>Rated 1.5KW</a:t>
            </a:r>
          </a:p>
          <a:p>
            <a:r>
              <a:rPr lang="en-GB" dirty="0"/>
              <a:t>VSWR 1.5 or less all bands</a:t>
            </a:r>
          </a:p>
          <a:p>
            <a:r>
              <a:rPr lang="en-GB" dirty="0"/>
              <a:t>Performed well all bands with ATU (80, 40,30,17,15,12,10m)</a:t>
            </a:r>
          </a:p>
          <a:p>
            <a:r>
              <a:rPr lang="en-GB" dirty="0"/>
              <a:t>Physically deteriorated with age</a:t>
            </a:r>
          </a:p>
          <a:p>
            <a:r>
              <a:rPr lang="en-GB" dirty="0"/>
              <a:t>Time to update</a:t>
            </a:r>
          </a:p>
        </p:txBody>
      </p:sp>
    </p:spTree>
    <p:extLst>
      <p:ext uri="{BB962C8B-B14F-4D97-AF65-F5344CB8AC3E}">
        <p14:creationId xmlns:p14="http://schemas.microsoft.com/office/powerpoint/2010/main" val="2941708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87F6-247B-675E-A656-300981873464}"/>
              </a:ext>
            </a:extLst>
          </p:cNvPr>
          <p:cNvSpPr>
            <a:spLocks noGrp="1"/>
          </p:cNvSpPr>
          <p:nvPr>
            <p:ph type="title"/>
          </p:nvPr>
        </p:nvSpPr>
        <p:spPr>
          <a:xfrm>
            <a:off x="838200" y="252004"/>
            <a:ext cx="10515600" cy="681250"/>
          </a:xfrm>
        </p:spPr>
        <p:txBody>
          <a:bodyPr>
            <a:normAutofit fontScale="90000"/>
          </a:bodyPr>
          <a:lstStyle/>
          <a:p>
            <a:pPr algn="ctr"/>
            <a:r>
              <a:rPr lang="en-GB" b="1" dirty="0">
                <a:solidFill>
                  <a:srgbClr val="C00000"/>
                </a:solidFill>
              </a:rPr>
              <a:t>Theory of operation 17m &amp; 12m</a:t>
            </a:r>
          </a:p>
        </p:txBody>
      </p:sp>
      <p:sp>
        <p:nvSpPr>
          <p:cNvPr id="3" name="Content Placeholder 2">
            <a:extLst>
              <a:ext uri="{FF2B5EF4-FFF2-40B4-BE49-F238E27FC236}">
                <a16:creationId xmlns:a16="http://schemas.microsoft.com/office/drawing/2014/main" id="{BCCB9735-02F3-3D1F-4792-F893D52A1647}"/>
              </a:ext>
            </a:extLst>
          </p:cNvPr>
          <p:cNvSpPr>
            <a:spLocks noGrp="1"/>
          </p:cNvSpPr>
          <p:nvPr>
            <p:ph idx="1"/>
          </p:nvPr>
        </p:nvSpPr>
        <p:spPr>
          <a:xfrm>
            <a:off x="838200" y="1150070"/>
            <a:ext cx="10515600" cy="5455926"/>
          </a:xfrm>
        </p:spPr>
        <p:txBody>
          <a:bodyPr>
            <a:normAutofit fontScale="92500" lnSpcReduction="10000"/>
          </a:bodyPr>
          <a:lstStyle/>
          <a:p>
            <a:pPr marL="0" indent="0">
              <a:buNone/>
            </a:pPr>
            <a:r>
              <a:rPr lang="en-GB" sz="5400" dirty="0"/>
              <a:t>On 17 and 12 meters the coils act as packets of reactance which allow the entire radiator to operate as a 1/2-wavelength or 5/8-wavelength vertical. Capacitance for these circuits comes from what exists between the windings, the radiator and the capacitance hats. </a:t>
            </a:r>
          </a:p>
        </p:txBody>
      </p:sp>
    </p:spTree>
    <p:extLst>
      <p:ext uri="{BB962C8B-B14F-4D97-AF65-F5344CB8AC3E}">
        <p14:creationId xmlns:p14="http://schemas.microsoft.com/office/powerpoint/2010/main" val="147203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46082-E411-9638-CF05-C5B3E963C4B0}"/>
              </a:ext>
            </a:extLst>
          </p:cNvPr>
          <p:cNvSpPr>
            <a:spLocks noGrp="1"/>
          </p:cNvSpPr>
          <p:nvPr>
            <p:ph type="title"/>
          </p:nvPr>
        </p:nvSpPr>
        <p:spPr>
          <a:xfrm>
            <a:off x="838200" y="274424"/>
            <a:ext cx="10515600" cy="813226"/>
          </a:xfrm>
        </p:spPr>
        <p:txBody>
          <a:bodyPr>
            <a:normAutofit fontScale="90000"/>
          </a:bodyPr>
          <a:lstStyle/>
          <a:p>
            <a:pPr algn="ctr"/>
            <a:r>
              <a:rPr lang="en-GB" sz="5400" b="1" dirty="0">
                <a:solidFill>
                  <a:srgbClr val="C00000"/>
                </a:solidFill>
              </a:rPr>
              <a:t>Theory of operation 10m </a:t>
            </a:r>
            <a:endParaRPr lang="en-GB" sz="5400" dirty="0"/>
          </a:p>
        </p:txBody>
      </p:sp>
      <p:sp>
        <p:nvSpPr>
          <p:cNvPr id="5" name="Content Placeholder 4">
            <a:extLst>
              <a:ext uri="{FF2B5EF4-FFF2-40B4-BE49-F238E27FC236}">
                <a16:creationId xmlns:a16="http://schemas.microsoft.com/office/drawing/2014/main" id="{5382E7D1-1D15-E025-767D-8A438DBC9BF1}"/>
              </a:ext>
            </a:extLst>
          </p:cNvPr>
          <p:cNvSpPr>
            <a:spLocks noGrp="1"/>
          </p:cNvSpPr>
          <p:nvPr>
            <p:ph idx="1"/>
          </p:nvPr>
        </p:nvSpPr>
        <p:spPr>
          <a:xfrm>
            <a:off x="838200" y="1319752"/>
            <a:ext cx="10515600" cy="4892511"/>
          </a:xfrm>
        </p:spPr>
        <p:txBody>
          <a:bodyPr>
            <a:normAutofit fontScale="92500" lnSpcReduction="10000"/>
          </a:bodyPr>
          <a:lstStyle/>
          <a:p>
            <a:pPr marL="0" indent="0">
              <a:buNone/>
            </a:pPr>
            <a:r>
              <a:rPr lang="en-GB" sz="6500" dirty="0"/>
              <a:t>On 10 meters the HF9V becomes a 3/4-wavelength radiator with considerably greater radiation resistance and efficiency than ¼ wavelength trapped types.</a:t>
            </a:r>
          </a:p>
          <a:p>
            <a:endParaRPr lang="en-GB" dirty="0"/>
          </a:p>
        </p:txBody>
      </p:sp>
    </p:spTree>
    <p:extLst>
      <p:ext uri="{BB962C8B-B14F-4D97-AF65-F5344CB8AC3E}">
        <p14:creationId xmlns:p14="http://schemas.microsoft.com/office/powerpoint/2010/main" val="56651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tal structure with a hose attached&#10;&#10;AI-generated content may be incorrect.">
            <a:extLst>
              <a:ext uri="{FF2B5EF4-FFF2-40B4-BE49-F238E27FC236}">
                <a16:creationId xmlns:a16="http://schemas.microsoft.com/office/drawing/2014/main" id="{3474BF6E-9836-2692-3072-DD8C6E7B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561"/>
            <a:ext cx="12192000" cy="6914561"/>
          </a:xfrm>
          <a:prstGeom prst="rect">
            <a:avLst/>
          </a:prstGeom>
        </p:spPr>
      </p:pic>
    </p:spTree>
    <p:extLst>
      <p:ext uri="{BB962C8B-B14F-4D97-AF65-F5344CB8AC3E}">
        <p14:creationId xmlns:p14="http://schemas.microsoft.com/office/powerpoint/2010/main" val="616194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01A4-13E9-15A9-4555-3BF0A39D627E}"/>
              </a:ext>
            </a:extLst>
          </p:cNvPr>
          <p:cNvSpPr>
            <a:spLocks noGrp="1"/>
          </p:cNvSpPr>
          <p:nvPr>
            <p:ph type="title"/>
          </p:nvPr>
        </p:nvSpPr>
        <p:spPr>
          <a:xfrm>
            <a:off x="838200" y="221530"/>
            <a:ext cx="10515600" cy="721150"/>
          </a:xfrm>
        </p:spPr>
        <p:txBody>
          <a:bodyPr>
            <a:normAutofit fontScale="90000"/>
          </a:bodyPr>
          <a:lstStyle/>
          <a:p>
            <a:pPr algn="ctr"/>
            <a:r>
              <a:rPr lang="en-GB" sz="5400" b="1" dirty="0">
                <a:solidFill>
                  <a:srgbClr val="C00000"/>
                </a:solidFill>
              </a:rPr>
              <a:t>Theory of operation 6m</a:t>
            </a:r>
            <a:endParaRPr lang="en-GB" sz="5400" dirty="0"/>
          </a:p>
        </p:txBody>
      </p:sp>
      <p:sp>
        <p:nvSpPr>
          <p:cNvPr id="3" name="Content Placeholder 2">
            <a:extLst>
              <a:ext uri="{FF2B5EF4-FFF2-40B4-BE49-F238E27FC236}">
                <a16:creationId xmlns:a16="http://schemas.microsoft.com/office/drawing/2014/main" id="{1E707AF1-433E-2F82-266E-D0466A5750BB}"/>
              </a:ext>
            </a:extLst>
          </p:cNvPr>
          <p:cNvSpPr>
            <a:spLocks noGrp="1"/>
          </p:cNvSpPr>
          <p:nvPr>
            <p:ph idx="1"/>
          </p:nvPr>
        </p:nvSpPr>
        <p:spPr>
          <a:xfrm>
            <a:off x="838200" y="1121790"/>
            <a:ext cx="10515600" cy="5514680"/>
          </a:xfrm>
        </p:spPr>
        <p:txBody>
          <a:bodyPr>
            <a:normAutofit fontScale="92500"/>
          </a:bodyPr>
          <a:lstStyle/>
          <a:p>
            <a:pPr marL="0" indent="0">
              <a:buNone/>
            </a:pPr>
            <a:r>
              <a:rPr lang="en-GB" sz="4300" dirty="0"/>
              <a:t>On 6 meters the vertical wire, together with the adjacent section of antenna, form a short-circuited 1/4-wavelength transmission line which cancels current flow. </a:t>
            </a:r>
          </a:p>
          <a:p>
            <a:pPr marL="0" indent="0">
              <a:buNone/>
            </a:pPr>
            <a:r>
              <a:rPr lang="en-GB" sz="4300" dirty="0"/>
              <a:t>At the lower, open end of the 1/4- wavelength section a very high impedance is created the effectively divorces the upper part of the antenna leaving the lower section to radiate as a 3/4-wavelength vertical.</a:t>
            </a:r>
          </a:p>
          <a:p>
            <a:endParaRPr lang="en-GB" dirty="0"/>
          </a:p>
        </p:txBody>
      </p:sp>
    </p:spTree>
    <p:extLst>
      <p:ext uri="{BB962C8B-B14F-4D97-AF65-F5344CB8AC3E}">
        <p14:creationId xmlns:p14="http://schemas.microsoft.com/office/powerpoint/2010/main" val="882425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676F-B06E-AC44-22FC-9FBAB3DD0A1B}"/>
            </a:ext>
          </a:extLst>
        </p:cNvPr>
        <p:cNvGrpSpPr/>
        <p:nvPr/>
      </p:nvGrpSpPr>
      <p:grpSpPr>
        <a:xfrm>
          <a:off x="0" y="0"/>
          <a:ext cx="0" cy="0"/>
          <a:chOff x="0" y="0"/>
          <a:chExt cx="0" cy="0"/>
        </a:xfrm>
      </p:grpSpPr>
      <p:pic>
        <p:nvPicPr>
          <p:cNvPr id="5" name="Picture 4" descr="A black line with black text&#10;&#10;AI-generated content may be incorrect.">
            <a:extLst>
              <a:ext uri="{FF2B5EF4-FFF2-40B4-BE49-F238E27FC236}">
                <a16:creationId xmlns:a16="http://schemas.microsoft.com/office/drawing/2014/main" id="{9ED86AF8-12AC-E88B-5450-8A075FE07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22" y="2609808"/>
            <a:ext cx="12192000" cy="1883482"/>
          </a:xfrm>
          <a:prstGeom prst="rect">
            <a:avLst/>
          </a:prstGeom>
        </p:spPr>
      </p:pic>
      <p:sp>
        <p:nvSpPr>
          <p:cNvPr id="6" name="TextBox 5">
            <a:extLst>
              <a:ext uri="{FF2B5EF4-FFF2-40B4-BE49-F238E27FC236}">
                <a16:creationId xmlns:a16="http://schemas.microsoft.com/office/drawing/2014/main" id="{1D9F780D-79C9-D0BB-26CE-BDC65D737952}"/>
              </a:ext>
            </a:extLst>
          </p:cNvPr>
          <p:cNvSpPr txBox="1"/>
          <p:nvPr/>
        </p:nvSpPr>
        <p:spPr>
          <a:xfrm>
            <a:off x="3676453" y="4585061"/>
            <a:ext cx="5618375" cy="461665"/>
          </a:xfrm>
          <a:prstGeom prst="rect">
            <a:avLst/>
          </a:prstGeom>
          <a:noFill/>
        </p:spPr>
        <p:txBody>
          <a:bodyPr wrap="square" rtlCol="0">
            <a:spAutoFit/>
          </a:bodyPr>
          <a:lstStyle/>
          <a:p>
            <a:r>
              <a:rPr lang="en-GB" sz="2400" b="1" dirty="0"/>
              <a:t>15m 1/4 wavelength stub decoupler</a:t>
            </a:r>
          </a:p>
        </p:txBody>
      </p:sp>
      <p:sp>
        <p:nvSpPr>
          <p:cNvPr id="7" name="TextBox 6">
            <a:extLst>
              <a:ext uri="{FF2B5EF4-FFF2-40B4-BE49-F238E27FC236}">
                <a16:creationId xmlns:a16="http://schemas.microsoft.com/office/drawing/2014/main" id="{B17EC47F-14CB-0642-D069-375F9A29A4A8}"/>
              </a:ext>
            </a:extLst>
          </p:cNvPr>
          <p:cNvSpPr txBox="1"/>
          <p:nvPr/>
        </p:nvSpPr>
        <p:spPr>
          <a:xfrm>
            <a:off x="3465921" y="2209698"/>
            <a:ext cx="3707876" cy="400110"/>
          </a:xfrm>
          <a:prstGeom prst="rect">
            <a:avLst/>
          </a:prstGeom>
          <a:noFill/>
        </p:spPr>
        <p:txBody>
          <a:bodyPr wrap="square" rtlCol="0">
            <a:spAutoFit/>
          </a:bodyPr>
          <a:lstStyle/>
          <a:p>
            <a:r>
              <a:rPr lang="en-GB" sz="2000" b="1" dirty="0"/>
              <a:t>6m Vertical Wire</a:t>
            </a:r>
          </a:p>
        </p:txBody>
      </p:sp>
    </p:spTree>
    <p:extLst>
      <p:ext uri="{BB962C8B-B14F-4D97-AF65-F5344CB8AC3E}">
        <p14:creationId xmlns:p14="http://schemas.microsoft.com/office/powerpoint/2010/main" val="4234067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mechanical scheme">
            <a:extLst>
              <a:ext uri="{FF2B5EF4-FFF2-40B4-BE49-F238E27FC236}">
                <a16:creationId xmlns:a16="http://schemas.microsoft.com/office/drawing/2014/main" id="{F3FE5EB7-B0B9-4D31-9172-A05A7285D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849492" cy="6858000"/>
          </a:xfrm>
          <a:prstGeom prst="rect">
            <a:avLst/>
          </a:prstGeom>
        </p:spPr>
      </p:pic>
    </p:spTree>
    <p:extLst>
      <p:ext uri="{BB962C8B-B14F-4D97-AF65-F5344CB8AC3E}">
        <p14:creationId xmlns:p14="http://schemas.microsoft.com/office/powerpoint/2010/main" val="3866597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etal object on grass&#10;&#10;AI-generated content may be incorrect.">
            <a:extLst>
              <a:ext uri="{FF2B5EF4-FFF2-40B4-BE49-F238E27FC236}">
                <a16:creationId xmlns:a16="http://schemas.microsoft.com/office/drawing/2014/main" id="{CBD5F54B-43EB-4A10-46ED-C4510666159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7015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wire connected to a metal pole&#10;&#10;AI-generated content may be incorrect.">
            <a:extLst>
              <a:ext uri="{FF2B5EF4-FFF2-40B4-BE49-F238E27FC236}">
                <a16:creationId xmlns:a16="http://schemas.microsoft.com/office/drawing/2014/main" id="{AA0EB0E5-9333-6F76-CABF-E67155664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92" y="0"/>
            <a:ext cx="10779415" cy="6858000"/>
          </a:xfrm>
          <a:prstGeom prst="rect">
            <a:avLst/>
          </a:prstGeom>
        </p:spPr>
      </p:pic>
    </p:spTree>
    <p:extLst>
      <p:ext uri="{BB962C8B-B14F-4D97-AF65-F5344CB8AC3E}">
        <p14:creationId xmlns:p14="http://schemas.microsoft.com/office/powerpoint/2010/main" val="1860929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86D4D-01E8-49FE-C48E-C71C97A4B65B}"/>
              </a:ext>
            </a:extLst>
          </p:cNvPr>
          <p:cNvSpPr txBox="1"/>
          <p:nvPr/>
        </p:nvSpPr>
        <p:spPr>
          <a:xfrm>
            <a:off x="1049571" y="1164855"/>
            <a:ext cx="9549517" cy="5078313"/>
          </a:xfrm>
          <a:prstGeom prst="rect">
            <a:avLst/>
          </a:prstGeom>
          <a:noFill/>
        </p:spPr>
        <p:txBody>
          <a:bodyPr wrap="square">
            <a:spAutoFit/>
          </a:bodyPr>
          <a:lstStyle/>
          <a:p>
            <a:pPr marL="342900" indent="-342900">
              <a:buFont typeface="Arial" panose="020B0604020202020204" pitchFamily="34" charset="0"/>
              <a:buChar char="•"/>
            </a:pPr>
            <a:r>
              <a:rPr lang="en-GB" sz="3600" b="0" i="0" u="none" strike="noStrike" baseline="0" dirty="0">
                <a:solidFill>
                  <a:srgbClr val="000000"/>
                </a:solidFill>
                <a:latin typeface="Times New Roman" panose="02020603050405020304" pitchFamily="18" charset="0"/>
              </a:rPr>
              <a:t>The base matching coil at the bottom of the antenna may be adjusted for even lower VSWR.</a:t>
            </a:r>
          </a:p>
          <a:p>
            <a:pPr marL="342900" indent="-342900">
              <a:buFont typeface="Arial" panose="020B0604020202020204" pitchFamily="34" charset="0"/>
              <a:buChar char="•"/>
            </a:pPr>
            <a:r>
              <a:rPr lang="en-GB" sz="3600" b="0" i="0" u="none" strike="noStrike" baseline="0" dirty="0">
                <a:solidFill>
                  <a:srgbClr val="000000"/>
                </a:solidFill>
                <a:latin typeface="Times New Roman" panose="02020603050405020304" pitchFamily="18" charset="0"/>
              </a:rPr>
              <a:t>If earth losses are moderate to high a good match may be possible if the base matching </a:t>
            </a:r>
            <a:r>
              <a:rPr lang="en-GB" sz="3600" dirty="0">
                <a:solidFill>
                  <a:srgbClr val="000000"/>
                </a:solidFill>
                <a:latin typeface="Times New Roman" panose="02020603050405020304" pitchFamily="18" charset="0"/>
              </a:rPr>
              <a:t>coil </a:t>
            </a:r>
            <a:r>
              <a:rPr lang="en-GB" sz="3600" b="0" i="0" u="none" strike="noStrike" baseline="0" dirty="0">
                <a:solidFill>
                  <a:srgbClr val="000000"/>
                </a:solidFill>
                <a:latin typeface="Times New Roman" panose="02020603050405020304" pitchFamily="18" charset="0"/>
              </a:rPr>
              <a:t>is left fully compressed;</a:t>
            </a:r>
          </a:p>
          <a:p>
            <a:pPr marL="342900" indent="-342900">
              <a:buFont typeface="Arial" panose="020B0604020202020204" pitchFamily="34" charset="0"/>
              <a:buChar char="•"/>
            </a:pPr>
            <a:r>
              <a:rPr lang="en-GB" sz="3600" b="0" i="0" u="none" strike="noStrike" baseline="0" dirty="0">
                <a:solidFill>
                  <a:srgbClr val="000000"/>
                </a:solidFill>
                <a:latin typeface="Times New Roman" panose="02020603050405020304" pitchFamily="18" charset="0"/>
              </a:rPr>
              <a:t>If earth losses are low (as with an extensive radial system) the base matching </a:t>
            </a:r>
            <a:r>
              <a:rPr lang="en-GB" sz="3600" dirty="0">
                <a:solidFill>
                  <a:srgbClr val="000000"/>
                </a:solidFill>
                <a:latin typeface="Times New Roman" panose="02020603050405020304" pitchFamily="18" charset="0"/>
              </a:rPr>
              <a:t>coil </a:t>
            </a:r>
            <a:r>
              <a:rPr lang="en-GB" sz="3600" b="0" i="0" u="none" strike="noStrike" baseline="0" dirty="0">
                <a:solidFill>
                  <a:srgbClr val="000000"/>
                </a:solidFill>
                <a:latin typeface="Times New Roman" panose="02020603050405020304" pitchFamily="18" charset="0"/>
              </a:rPr>
              <a:t>may have to be stretched to twice its compressed length or more for a good match. </a:t>
            </a:r>
          </a:p>
        </p:txBody>
      </p:sp>
    </p:spTree>
    <p:extLst>
      <p:ext uri="{BB962C8B-B14F-4D97-AF65-F5344CB8AC3E}">
        <p14:creationId xmlns:p14="http://schemas.microsoft.com/office/powerpoint/2010/main" val="3457239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tal pole with wires and wires attached to it">
            <a:extLst>
              <a:ext uri="{FF2B5EF4-FFF2-40B4-BE49-F238E27FC236}">
                <a16:creationId xmlns:a16="http://schemas.microsoft.com/office/drawing/2014/main" id="{88B8B070-05BE-0D56-03D6-7D3EBCC43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899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FFCD-274D-FD7F-1DC4-FBBF9C4AF106}"/>
              </a:ext>
            </a:extLst>
          </p:cNvPr>
          <p:cNvSpPr>
            <a:spLocks noGrp="1"/>
          </p:cNvSpPr>
          <p:nvPr>
            <p:ph type="title"/>
          </p:nvPr>
        </p:nvSpPr>
        <p:spPr>
          <a:xfrm>
            <a:off x="1118118" y="345241"/>
            <a:ext cx="10515600" cy="792989"/>
          </a:xfrm>
        </p:spPr>
        <p:txBody>
          <a:bodyPr>
            <a:normAutofit fontScale="90000"/>
          </a:bodyPr>
          <a:lstStyle/>
          <a:p>
            <a:pPr algn="ctr"/>
            <a:r>
              <a:rPr lang="en-GB" sz="7200" b="1" dirty="0">
                <a:solidFill>
                  <a:srgbClr val="C00000"/>
                </a:solidFill>
              </a:rPr>
              <a:t>Choices</a:t>
            </a:r>
          </a:p>
        </p:txBody>
      </p:sp>
      <p:pic>
        <p:nvPicPr>
          <p:cNvPr id="5" name="Content Placeholder 4" descr="A long thin metal pole&#10;&#10;AI-generated content may be incorrect.">
            <a:extLst>
              <a:ext uri="{FF2B5EF4-FFF2-40B4-BE49-F238E27FC236}">
                <a16:creationId xmlns:a16="http://schemas.microsoft.com/office/drawing/2014/main" id="{15D60425-D932-9310-4481-B276E1A14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51" y="1348547"/>
            <a:ext cx="4351338" cy="4351338"/>
          </a:xfrm>
        </p:spPr>
      </p:pic>
      <p:sp>
        <p:nvSpPr>
          <p:cNvPr id="6" name="TextBox 5">
            <a:extLst>
              <a:ext uri="{FF2B5EF4-FFF2-40B4-BE49-F238E27FC236}">
                <a16:creationId xmlns:a16="http://schemas.microsoft.com/office/drawing/2014/main" id="{E8F20098-667F-5212-78B6-2074B733B920}"/>
              </a:ext>
            </a:extLst>
          </p:cNvPr>
          <p:cNvSpPr txBox="1"/>
          <p:nvPr/>
        </p:nvSpPr>
        <p:spPr>
          <a:xfrm>
            <a:off x="1496170" y="5979381"/>
            <a:ext cx="1518699" cy="369332"/>
          </a:xfrm>
          <a:prstGeom prst="rect">
            <a:avLst/>
          </a:prstGeom>
          <a:noFill/>
        </p:spPr>
        <p:txBody>
          <a:bodyPr wrap="square" rtlCol="0">
            <a:spAutoFit/>
          </a:bodyPr>
          <a:lstStyle/>
          <a:p>
            <a:r>
              <a:rPr lang="en-GB" dirty="0"/>
              <a:t>Hustler 6BTV</a:t>
            </a:r>
          </a:p>
        </p:txBody>
      </p:sp>
      <p:pic>
        <p:nvPicPr>
          <p:cNvPr id="8" name="Picture 7" descr="A long shot of a radio antenna&#10;&#10;AI-generated content may be incorrect.">
            <a:extLst>
              <a:ext uri="{FF2B5EF4-FFF2-40B4-BE49-F238E27FC236}">
                <a16:creationId xmlns:a16="http://schemas.microsoft.com/office/drawing/2014/main" id="{36C42181-6C2B-EA8C-D187-5C53ECF3C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895" y="1158115"/>
            <a:ext cx="4320540" cy="4351338"/>
          </a:xfrm>
          <a:prstGeom prst="rect">
            <a:avLst/>
          </a:prstGeom>
        </p:spPr>
      </p:pic>
      <p:sp>
        <p:nvSpPr>
          <p:cNvPr id="9" name="TextBox 8">
            <a:extLst>
              <a:ext uri="{FF2B5EF4-FFF2-40B4-BE49-F238E27FC236}">
                <a16:creationId xmlns:a16="http://schemas.microsoft.com/office/drawing/2014/main" id="{8620A495-469C-A44C-1D52-79B45A2E87CA}"/>
              </a:ext>
            </a:extLst>
          </p:cNvPr>
          <p:cNvSpPr txBox="1"/>
          <p:nvPr/>
        </p:nvSpPr>
        <p:spPr>
          <a:xfrm>
            <a:off x="3768918" y="5979381"/>
            <a:ext cx="1598212" cy="369332"/>
          </a:xfrm>
          <a:prstGeom prst="rect">
            <a:avLst/>
          </a:prstGeom>
          <a:noFill/>
        </p:spPr>
        <p:txBody>
          <a:bodyPr wrap="square" rtlCol="0">
            <a:spAutoFit/>
          </a:bodyPr>
          <a:lstStyle/>
          <a:p>
            <a:r>
              <a:rPr lang="en-GB" dirty="0"/>
              <a:t>Diamond CP6</a:t>
            </a:r>
          </a:p>
        </p:txBody>
      </p:sp>
      <p:pic>
        <p:nvPicPr>
          <p:cNvPr id="11" name="Picture 10" descr="A drawing of a radio antenna">
            <a:extLst>
              <a:ext uri="{FF2B5EF4-FFF2-40B4-BE49-F238E27FC236}">
                <a16:creationId xmlns:a16="http://schemas.microsoft.com/office/drawing/2014/main" id="{EA7D3D73-ACFD-54AF-6DA1-A5B6CE3F8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093" y="1118345"/>
            <a:ext cx="2377440" cy="4581540"/>
          </a:xfrm>
          <a:prstGeom prst="rect">
            <a:avLst/>
          </a:prstGeom>
        </p:spPr>
      </p:pic>
      <p:sp>
        <p:nvSpPr>
          <p:cNvPr id="12" name="TextBox 11">
            <a:extLst>
              <a:ext uri="{FF2B5EF4-FFF2-40B4-BE49-F238E27FC236}">
                <a16:creationId xmlns:a16="http://schemas.microsoft.com/office/drawing/2014/main" id="{6FA269B0-E696-AB8A-0A1B-A691DF212764}"/>
              </a:ext>
            </a:extLst>
          </p:cNvPr>
          <p:cNvSpPr txBox="1"/>
          <p:nvPr/>
        </p:nvSpPr>
        <p:spPr>
          <a:xfrm>
            <a:off x="6572093" y="5979381"/>
            <a:ext cx="1959428" cy="369332"/>
          </a:xfrm>
          <a:prstGeom prst="rect">
            <a:avLst/>
          </a:prstGeom>
          <a:noFill/>
        </p:spPr>
        <p:txBody>
          <a:bodyPr wrap="square" rtlCol="0">
            <a:spAutoFit/>
          </a:bodyPr>
          <a:lstStyle/>
          <a:p>
            <a:r>
              <a:rPr lang="en-GB" dirty="0"/>
              <a:t>Cushcraft MA6VA</a:t>
            </a:r>
          </a:p>
        </p:txBody>
      </p:sp>
      <p:pic>
        <p:nvPicPr>
          <p:cNvPr id="14" name="Picture 13" descr="A close up of a pole&#10;&#10;AI-generated content may be incorrect.">
            <a:extLst>
              <a:ext uri="{FF2B5EF4-FFF2-40B4-BE49-F238E27FC236}">
                <a16:creationId xmlns:a16="http://schemas.microsoft.com/office/drawing/2014/main" id="{75A2C47D-7FF6-8AE4-3289-1E354F947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560" y="950394"/>
            <a:ext cx="2407158" cy="4749492"/>
          </a:xfrm>
          <a:prstGeom prst="rect">
            <a:avLst/>
          </a:prstGeom>
        </p:spPr>
      </p:pic>
      <p:sp>
        <p:nvSpPr>
          <p:cNvPr id="16" name="TextBox 15">
            <a:extLst>
              <a:ext uri="{FF2B5EF4-FFF2-40B4-BE49-F238E27FC236}">
                <a16:creationId xmlns:a16="http://schemas.microsoft.com/office/drawing/2014/main" id="{2E2ABF70-1443-0E83-FDC7-2DF905BA64E2}"/>
              </a:ext>
            </a:extLst>
          </p:cNvPr>
          <p:cNvSpPr txBox="1"/>
          <p:nvPr/>
        </p:nvSpPr>
        <p:spPr>
          <a:xfrm>
            <a:off x="9487039" y="5979381"/>
            <a:ext cx="1886199" cy="369332"/>
          </a:xfrm>
          <a:prstGeom prst="rect">
            <a:avLst/>
          </a:prstGeom>
          <a:noFill/>
        </p:spPr>
        <p:txBody>
          <a:bodyPr wrap="square" rtlCol="0">
            <a:spAutoFit/>
          </a:bodyPr>
          <a:lstStyle/>
          <a:p>
            <a:r>
              <a:rPr lang="en-GB" dirty="0"/>
              <a:t>DX Commander</a:t>
            </a:r>
          </a:p>
        </p:txBody>
      </p:sp>
    </p:spTree>
    <p:extLst>
      <p:ext uri="{BB962C8B-B14F-4D97-AF65-F5344CB8AC3E}">
        <p14:creationId xmlns:p14="http://schemas.microsoft.com/office/powerpoint/2010/main" val="4218517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ower line">
            <a:extLst>
              <a:ext uri="{FF2B5EF4-FFF2-40B4-BE49-F238E27FC236}">
                <a16:creationId xmlns:a16="http://schemas.microsoft.com/office/drawing/2014/main" id="{0CFD7D08-5F85-E2AE-6A7D-F9DA7BAA1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9CEB818-6CFB-7F84-DBE4-3E71FC50BF1C}"/>
              </a:ext>
            </a:extLst>
          </p:cNvPr>
          <p:cNvSpPr txBox="1"/>
          <p:nvPr/>
        </p:nvSpPr>
        <p:spPr>
          <a:xfrm>
            <a:off x="381664" y="3196424"/>
            <a:ext cx="4110824" cy="1754326"/>
          </a:xfrm>
          <a:prstGeom prst="rect">
            <a:avLst/>
          </a:prstGeom>
          <a:solidFill>
            <a:schemeClr val="bg1"/>
          </a:solidFill>
        </p:spPr>
        <p:txBody>
          <a:bodyPr wrap="square" rtlCol="0">
            <a:spAutoFit/>
          </a:bodyPr>
          <a:lstStyle/>
          <a:p>
            <a:r>
              <a:rPr lang="en-GB" sz="3600" b="1" dirty="0">
                <a:solidFill>
                  <a:schemeClr val="accent1">
                    <a:lumMod val="75000"/>
                  </a:schemeClr>
                </a:solidFill>
              </a:rPr>
              <a:t>Guy fixing on HF9V</a:t>
            </a:r>
          </a:p>
          <a:p>
            <a:r>
              <a:rPr lang="en-GB" sz="3600" b="1" dirty="0">
                <a:solidFill>
                  <a:schemeClr val="accent1">
                    <a:lumMod val="75000"/>
                  </a:schemeClr>
                </a:solidFill>
              </a:rPr>
              <a:t>Using G7REV patented design</a:t>
            </a:r>
            <a:endParaRPr lang="en-GB" sz="3200" b="1" dirty="0">
              <a:solidFill>
                <a:schemeClr val="accent1">
                  <a:lumMod val="75000"/>
                </a:schemeClr>
              </a:solidFill>
            </a:endParaRPr>
          </a:p>
        </p:txBody>
      </p:sp>
    </p:spTree>
    <p:extLst>
      <p:ext uri="{BB962C8B-B14F-4D97-AF65-F5344CB8AC3E}">
        <p14:creationId xmlns:p14="http://schemas.microsoft.com/office/powerpoint/2010/main" val="819166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pe tied to a rock">
            <a:extLst>
              <a:ext uri="{FF2B5EF4-FFF2-40B4-BE49-F238E27FC236}">
                <a16:creationId xmlns:a16="http://schemas.microsoft.com/office/drawing/2014/main" id="{AFCFE24F-B07A-43F1-B268-69168F123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7788"/>
            <a:ext cx="12191999" cy="7585788"/>
          </a:xfrm>
          <a:prstGeom prst="rect">
            <a:avLst/>
          </a:prstGeom>
        </p:spPr>
      </p:pic>
      <p:sp>
        <p:nvSpPr>
          <p:cNvPr id="2" name="TextBox 1">
            <a:extLst>
              <a:ext uri="{FF2B5EF4-FFF2-40B4-BE49-F238E27FC236}">
                <a16:creationId xmlns:a16="http://schemas.microsoft.com/office/drawing/2014/main" id="{80A9C113-69F1-9D20-A354-BDE4FBA3748B}"/>
              </a:ext>
            </a:extLst>
          </p:cNvPr>
          <p:cNvSpPr txBox="1"/>
          <p:nvPr/>
        </p:nvSpPr>
        <p:spPr>
          <a:xfrm>
            <a:off x="6901733" y="3347499"/>
            <a:ext cx="4890052" cy="1384995"/>
          </a:xfrm>
          <a:prstGeom prst="rect">
            <a:avLst/>
          </a:prstGeom>
          <a:solidFill>
            <a:schemeClr val="bg1"/>
          </a:solidFill>
        </p:spPr>
        <p:txBody>
          <a:bodyPr wrap="square" rtlCol="0">
            <a:spAutoFit/>
          </a:bodyPr>
          <a:lstStyle/>
          <a:p>
            <a:r>
              <a:rPr lang="en-GB" sz="2800" b="1" dirty="0"/>
              <a:t>Guy fixing in concrete with Tensioning Carabiner and Duplex Guy Rope Clamp</a:t>
            </a:r>
          </a:p>
        </p:txBody>
      </p:sp>
    </p:spTree>
    <p:extLst>
      <p:ext uri="{BB962C8B-B14F-4D97-AF65-F5344CB8AC3E}">
        <p14:creationId xmlns:p14="http://schemas.microsoft.com/office/powerpoint/2010/main" val="4242573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pe with a black object in the middle of it">
            <a:extLst>
              <a:ext uri="{FF2B5EF4-FFF2-40B4-BE49-F238E27FC236}">
                <a16:creationId xmlns:a16="http://schemas.microsoft.com/office/drawing/2014/main" id="{0608DB7B-FA8B-BDB5-D50D-497A6630F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4E7A83B0-429B-27EA-DAF1-AA4BBF894FC9}"/>
              </a:ext>
            </a:extLst>
          </p:cNvPr>
          <p:cNvSpPr txBox="1"/>
          <p:nvPr/>
        </p:nvSpPr>
        <p:spPr>
          <a:xfrm>
            <a:off x="286248" y="4792807"/>
            <a:ext cx="7180028" cy="1384995"/>
          </a:xfrm>
          <a:prstGeom prst="rect">
            <a:avLst/>
          </a:prstGeom>
          <a:solidFill>
            <a:schemeClr val="bg1"/>
          </a:solidFill>
        </p:spPr>
        <p:txBody>
          <a:bodyPr wrap="square" rtlCol="0">
            <a:spAutoFit/>
          </a:bodyPr>
          <a:lstStyle/>
          <a:p>
            <a:r>
              <a:rPr lang="en-GB" sz="2800" b="1" dirty="0"/>
              <a:t>Guy rope fixing in hedge with Thimble, Tensioning Carabiner, Duplex Clamp and U bolt clamp</a:t>
            </a:r>
          </a:p>
        </p:txBody>
      </p:sp>
    </p:spTree>
    <p:extLst>
      <p:ext uri="{BB962C8B-B14F-4D97-AF65-F5344CB8AC3E}">
        <p14:creationId xmlns:p14="http://schemas.microsoft.com/office/powerpoint/2010/main" val="399413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ntenna on a pole&#10;&#10;AI-generated content may be incorrect.">
            <a:extLst>
              <a:ext uri="{FF2B5EF4-FFF2-40B4-BE49-F238E27FC236}">
                <a16:creationId xmlns:a16="http://schemas.microsoft.com/office/drawing/2014/main" id="{F43EA919-7318-2DE8-9579-BBA831171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926" y="0"/>
            <a:ext cx="4116147" cy="6858000"/>
          </a:xfrm>
          <a:prstGeom prst="rect">
            <a:avLst/>
          </a:prstGeom>
        </p:spPr>
      </p:pic>
      <p:sp>
        <p:nvSpPr>
          <p:cNvPr id="4" name="TextBox 3">
            <a:extLst>
              <a:ext uri="{FF2B5EF4-FFF2-40B4-BE49-F238E27FC236}">
                <a16:creationId xmlns:a16="http://schemas.microsoft.com/office/drawing/2014/main" id="{DC37F30B-B906-9753-6A5C-F408D569C41A}"/>
              </a:ext>
            </a:extLst>
          </p:cNvPr>
          <p:cNvSpPr txBox="1"/>
          <p:nvPr/>
        </p:nvSpPr>
        <p:spPr>
          <a:xfrm>
            <a:off x="93306" y="3244334"/>
            <a:ext cx="3685592" cy="523220"/>
          </a:xfrm>
          <a:prstGeom prst="rect">
            <a:avLst/>
          </a:prstGeom>
          <a:noFill/>
        </p:spPr>
        <p:txBody>
          <a:bodyPr wrap="square" rtlCol="0">
            <a:spAutoFit/>
          </a:bodyPr>
          <a:lstStyle/>
          <a:p>
            <a:r>
              <a:rPr lang="en-GB" sz="2800" b="1" dirty="0"/>
              <a:t>The finished antenna</a:t>
            </a:r>
          </a:p>
        </p:txBody>
      </p:sp>
    </p:spTree>
    <p:extLst>
      <p:ext uri="{BB962C8B-B14F-4D97-AF65-F5344CB8AC3E}">
        <p14:creationId xmlns:p14="http://schemas.microsoft.com/office/powerpoint/2010/main" val="2064029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with a line">
            <a:extLst>
              <a:ext uri="{FF2B5EF4-FFF2-40B4-BE49-F238E27FC236}">
                <a16:creationId xmlns:a16="http://schemas.microsoft.com/office/drawing/2014/main" id="{6E6EF965-EB8F-E2D1-2B6E-005CDD5EE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18" y="0"/>
            <a:ext cx="10854164" cy="6858000"/>
          </a:xfrm>
          <a:prstGeom prst="rect">
            <a:avLst/>
          </a:prstGeom>
        </p:spPr>
      </p:pic>
      <p:sp>
        <p:nvSpPr>
          <p:cNvPr id="8" name="TextBox 7">
            <a:extLst>
              <a:ext uri="{FF2B5EF4-FFF2-40B4-BE49-F238E27FC236}">
                <a16:creationId xmlns:a16="http://schemas.microsoft.com/office/drawing/2014/main" id="{13C1CE4F-F703-1D99-0071-5130A4B6DD40}"/>
              </a:ext>
            </a:extLst>
          </p:cNvPr>
          <p:cNvSpPr txBox="1"/>
          <p:nvPr/>
        </p:nvSpPr>
        <p:spPr>
          <a:xfrm>
            <a:off x="5120641" y="3069203"/>
            <a:ext cx="2671638" cy="769441"/>
          </a:xfrm>
          <a:prstGeom prst="rect">
            <a:avLst/>
          </a:prstGeom>
          <a:solidFill>
            <a:schemeClr val="accent2">
              <a:lumMod val="20000"/>
              <a:lumOff val="80000"/>
            </a:schemeClr>
          </a:solidFill>
        </p:spPr>
        <p:txBody>
          <a:bodyPr wrap="square" rtlCol="0">
            <a:spAutoFit/>
          </a:bodyPr>
          <a:lstStyle/>
          <a:p>
            <a:r>
              <a:rPr lang="en-GB" sz="4400" dirty="0"/>
              <a:t>80m plot</a:t>
            </a:r>
          </a:p>
        </p:txBody>
      </p:sp>
    </p:spTree>
    <p:extLst>
      <p:ext uri="{BB962C8B-B14F-4D97-AF65-F5344CB8AC3E}">
        <p14:creationId xmlns:p14="http://schemas.microsoft.com/office/powerpoint/2010/main" val="301823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lines in the middle&#10;&#10;AI-generated content may be incorrect.">
            <a:extLst>
              <a:ext uri="{FF2B5EF4-FFF2-40B4-BE49-F238E27FC236}">
                <a16:creationId xmlns:a16="http://schemas.microsoft.com/office/drawing/2014/main" id="{ECFF5803-703C-304F-7327-6EAC3F344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18" y="0"/>
            <a:ext cx="10854164" cy="6858000"/>
          </a:xfrm>
          <a:prstGeom prst="rect">
            <a:avLst/>
          </a:prstGeom>
        </p:spPr>
      </p:pic>
      <p:sp>
        <p:nvSpPr>
          <p:cNvPr id="4" name="TextBox 3">
            <a:extLst>
              <a:ext uri="{FF2B5EF4-FFF2-40B4-BE49-F238E27FC236}">
                <a16:creationId xmlns:a16="http://schemas.microsoft.com/office/drawing/2014/main" id="{353E603D-3BCE-B4D2-13B1-6056A6911C7B}"/>
              </a:ext>
            </a:extLst>
          </p:cNvPr>
          <p:cNvSpPr txBox="1"/>
          <p:nvPr/>
        </p:nvSpPr>
        <p:spPr>
          <a:xfrm>
            <a:off x="4799045" y="3620278"/>
            <a:ext cx="2593910" cy="769441"/>
          </a:xfrm>
          <a:prstGeom prst="rect">
            <a:avLst/>
          </a:prstGeom>
          <a:solidFill>
            <a:schemeClr val="accent2">
              <a:lumMod val="20000"/>
              <a:lumOff val="80000"/>
            </a:schemeClr>
          </a:solidFill>
        </p:spPr>
        <p:txBody>
          <a:bodyPr wrap="square" rtlCol="0">
            <a:spAutoFit/>
          </a:bodyPr>
          <a:lstStyle/>
          <a:p>
            <a:r>
              <a:rPr lang="en-GB" sz="4400" dirty="0"/>
              <a:t>12m Plot</a:t>
            </a:r>
          </a:p>
        </p:txBody>
      </p:sp>
    </p:spTree>
    <p:extLst>
      <p:ext uri="{BB962C8B-B14F-4D97-AF65-F5344CB8AC3E}">
        <p14:creationId xmlns:p14="http://schemas.microsoft.com/office/powerpoint/2010/main" val="1902293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2CA23-F844-4139-8E19-EB25FBBEB72A}"/>
              </a:ext>
            </a:extLst>
          </p:cNvPr>
          <p:cNvSpPr txBox="1"/>
          <p:nvPr/>
        </p:nvSpPr>
        <p:spPr>
          <a:xfrm>
            <a:off x="2146040" y="1446245"/>
            <a:ext cx="7579567" cy="3785652"/>
          </a:xfrm>
          <a:prstGeom prst="rect">
            <a:avLst/>
          </a:prstGeom>
          <a:noFill/>
        </p:spPr>
        <p:txBody>
          <a:bodyPr wrap="square" rtlCol="0">
            <a:spAutoFit/>
          </a:bodyPr>
          <a:lstStyle/>
          <a:p>
            <a:r>
              <a:rPr lang="en-GB" sz="6000" b="1" dirty="0">
                <a:solidFill>
                  <a:srgbClr val="C00000"/>
                </a:solidFill>
              </a:rPr>
              <a:t>Thanks to Ian M1ICl and Chris G0PJX for assistance in erection and testing</a:t>
            </a:r>
          </a:p>
        </p:txBody>
      </p:sp>
    </p:spTree>
    <p:extLst>
      <p:ext uri="{BB962C8B-B14F-4D97-AF65-F5344CB8AC3E}">
        <p14:creationId xmlns:p14="http://schemas.microsoft.com/office/powerpoint/2010/main" val="235440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191D-D059-570E-A8FC-9F9F32224F99}"/>
              </a:ext>
            </a:extLst>
          </p:cNvPr>
          <p:cNvSpPr>
            <a:spLocks noGrp="1"/>
          </p:cNvSpPr>
          <p:nvPr>
            <p:ph type="title"/>
          </p:nvPr>
        </p:nvSpPr>
        <p:spPr>
          <a:xfrm>
            <a:off x="838200" y="307911"/>
            <a:ext cx="10515600" cy="783772"/>
          </a:xfrm>
        </p:spPr>
        <p:txBody>
          <a:bodyPr/>
          <a:lstStyle/>
          <a:p>
            <a:pPr algn="ctr"/>
            <a:r>
              <a:rPr lang="en-GB" b="1" dirty="0">
                <a:solidFill>
                  <a:srgbClr val="C00000"/>
                </a:solidFill>
              </a:rPr>
              <a:t>Butternut Comparison</a:t>
            </a:r>
          </a:p>
        </p:txBody>
      </p:sp>
      <p:pic>
        <p:nvPicPr>
          <p:cNvPr id="8" name="Content Placeholder 7" descr="A close-up of a radio antenna">
            <a:extLst>
              <a:ext uri="{FF2B5EF4-FFF2-40B4-BE49-F238E27FC236}">
                <a16:creationId xmlns:a16="http://schemas.microsoft.com/office/drawing/2014/main" id="{A8A59396-EEFC-54ED-C1B4-BA3CB91D7A9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6246" y="1091682"/>
            <a:ext cx="3664336" cy="5253133"/>
          </a:xfrm>
        </p:spPr>
      </p:pic>
      <p:pic>
        <p:nvPicPr>
          <p:cNvPr id="10" name="Content Placeholder 9" descr="A close-up of a radio antenna">
            <a:extLst>
              <a:ext uri="{FF2B5EF4-FFF2-40B4-BE49-F238E27FC236}">
                <a16:creationId xmlns:a16="http://schemas.microsoft.com/office/drawing/2014/main" id="{02B202CA-AE24-F428-2121-E41BD4EFF1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78082" y="1091682"/>
            <a:ext cx="3866500" cy="5253133"/>
          </a:xfrm>
        </p:spPr>
      </p:pic>
    </p:spTree>
    <p:extLst>
      <p:ext uri="{BB962C8B-B14F-4D97-AF65-F5344CB8AC3E}">
        <p14:creationId xmlns:p14="http://schemas.microsoft.com/office/powerpoint/2010/main" val="319665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7AB0-36FB-AB3A-7B4D-1ACC53734521}"/>
              </a:ext>
            </a:extLst>
          </p:cNvPr>
          <p:cNvSpPr>
            <a:spLocks noGrp="1"/>
          </p:cNvSpPr>
          <p:nvPr>
            <p:ph type="title"/>
          </p:nvPr>
        </p:nvSpPr>
        <p:spPr/>
        <p:txBody>
          <a:bodyPr/>
          <a:lstStyle/>
          <a:p>
            <a:pPr algn="ctr"/>
            <a:r>
              <a:rPr lang="en-GB" dirty="0">
                <a:solidFill>
                  <a:srgbClr val="C00000"/>
                </a:solidFill>
              </a:rPr>
              <a:t>HF9V Features</a:t>
            </a:r>
          </a:p>
        </p:txBody>
      </p:sp>
      <p:sp>
        <p:nvSpPr>
          <p:cNvPr id="3" name="Content Placeholder 2">
            <a:extLst>
              <a:ext uri="{FF2B5EF4-FFF2-40B4-BE49-F238E27FC236}">
                <a16:creationId xmlns:a16="http://schemas.microsoft.com/office/drawing/2014/main" id="{01682342-6CBD-2B4A-17B5-CFFDF795CCED}"/>
              </a:ext>
            </a:extLst>
          </p:cNvPr>
          <p:cNvSpPr>
            <a:spLocks noGrp="1"/>
          </p:cNvSpPr>
          <p:nvPr>
            <p:ph idx="1"/>
          </p:nvPr>
        </p:nvSpPr>
        <p:spPr/>
        <p:txBody>
          <a:bodyPr>
            <a:normAutofit lnSpcReduction="10000"/>
          </a:bodyPr>
          <a:lstStyle/>
          <a:p>
            <a:r>
              <a:rPr lang="en-GB" dirty="0"/>
              <a:t>80m to 6m including all WARC Bands</a:t>
            </a:r>
          </a:p>
          <a:p>
            <a:r>
              <a:rPr lang="en-GB" dirty="0"/>
              <a:t>26 feet high</a:t>
            </a:r>
          </a:p>
          <a:p>
            <a:r>
              <a:rPr lang="en-GB" dirty="0"/>
              <a:t>Handles 1.5 KW</a:t>
            </a:r>
          </a:p>
          <a:p>
            <a:r>
              <a:rPr lang="en-GB" dirty="0"/>
              <a:t>1.5 to 2.5 VSWR or less on all bands</a:t>
            </a:r>
          </a:p>
          <a:p>
            <a:r>
              <a:rPr lang="en-GB" dirty="0"/>
              <a:t>Bandwidth for max VSWR of 2.1 on all bands except 80m, 40m &amp; 6m is the entire band</a:t>
            </a:r>
          </a:p>
          <a:p>
            <a:r>
              <a:rPr lang="en-GB" dirty="0"/>
              <a:t>Bandwidth of 150 kHz on 40m with max 2.5 VSWR</a:t>
            </a:r>
          </a:p>
          <a:p>
            <a:r>
              <a:rPr lang="en-GB" dirty="0"/>
              <a:t>Bandwidth of 30 kHz on 80m with max 2.5 VSWR</a:t>
            </a:r>
          </a:p>
          <a:p>
            <a:r>
              <a:rPr lang="en-GB" dirty="0"/>
              <a:t>Requires radial system (12 x 30 ft)</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3162380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9E7A-E364-E868-A4B1-D3D76C5CFA46}"/>
              </a:ext>
            </a:extLst>
          </p:cNvPr>
          <p:cNvSpPr>
            <a:spLocks noGrp="1"/>
          </p:cNvSpPr>
          <p:nvPr>
            <p:ph type="title"/>
          </p:nvPr>
        </p:nvSpPr>
        <p:spPr/>
        <p:txBody>
          <a:bodyPr>
            <a:normAutofit/>
          </a:bodyPr>
          <a:lstStyle/>
          <a:p>
            <a:pPr algn="ctr"/>
            <a:r>
              <a:rPr lang="en-GB" sz="5400" b="1" dirty="0">
                <a:solidFill>
                  <a:srgbClr val="C00000"/>
                </a:solidFill>
              </a:rPr>
              <a:t>Installation</a:t>
            </a:r>
          </a:p>
        </p:txBody>
      </p:sp>
      <p:pic>
        <p:nvPicPr>
          <p:cNvPr id="5" name="Content Placeholder 4" descr="A table with tools on it&#10;&#10;AI-generated content may be incorrect.">
            <a:extLst>
              <a:ext uri="{FF2B5EF4-FFF2-40B4-BE49-F238E27FC236}">
                <a16:creationId xmlns:a16="http://schemas.microsoft.com/office/drawing/2014/main" id="{D50FA2A5-4254-4008-2045-C557A1DF52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1792" y="1558212"/>
            <a:ext cx="9648416" cy="4934663"/>
          </a:xfrm>
        </p:spPr>
      </p:pic>
    </p:spTree>
    <p:extLst>
      <p:ext uri="{BB962C8B-B14F-4D97-AF65-F5344CB8AC3E}">
        <p14:creationId xmlns:p14="http://schemas.microsoft.com/office/powerpoint/2010/main" val="5268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F24E-9D2E-7CFE-F3C4-A54AA29C2F7F}"/>
              </a:ext>
            </a:extLst>
          </p:cNvPr>
          <p:cNvSpPr>
            <a:spLocks noGrp="1"/>
          </p:cNvSpPr>
          <p:nvPr>
            <p:ph type="title"/>
          </p:nvPr>
        </p:nvSpPr>
        <p:spPr>
          <a:xfrm>
            <a:off x="838200" y="365126"/>
            <a:ext cx="10515600" cy="866516"/>
          </a:xfrm>
        </p:spPr>
        <p:txBody>
          <a:bodyPr/>
          <a:lstStyle/>
          <a:p>
            <a:pPr algn="ctr"/>
            <a:r>
              <a:rPr lang="en-GB" b="1" dirty="0">
                <a:solidFill>
                  <a:srgbClr val="C00000"/>
                </a:solidFill>
              </a:rPr>
              <a:t>Laying out the radial system (12 x 30ft)</a:t>
            </a:r>
          </a:p>
        </p:txBody>
      </p:sp>
      <p:pic>
        <p:nvPicPr>
          <p:cNvPr id="5" name="Content Placeholder 4" descr="A green grass field with a fence&#10;&#10;AI-generated content may be incorrect.">
            <a:extLst>
              <a:ext uri="{FF2B5EF4-FFF2-40B4-BE49-F238E27FC236}">
                <a16:creationId xmlns:a16="http://schemas.microsoft.com/office/drawing/2014/main" id="{0541D910-1D39-5662-D06B-BFF58A0139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216" y="1334278"/>
            <a:ext cx="9657568" cy="5158597"/>
          </a:xfrm>
        </p:spPr>
      </p:pic>
    </p:spTree>
    <p:extLst>
      <p:ext uri="{BB962C8B-B14F-4D97-AF65-F5344CB8AC3E}">
        <p14:creationId xmlns:p14="http://schemas.microsoft.com/office/powerpoint/2010/main" val="1145545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7C8F-117C-FA0A-9EBD-3D651689E845}"/>
              </a:ext>
            </a:extLst>
          </p:cNvPr>
          <p:cNvSpPr>
            <a:spLocks noGrp="1"/>
          </p:cNvSpPr>
          <p:nvPr>
            <p:ph type="title"/>
          </p:nvPr>
        </p:nvSpPr>
        <p:spPr>
          <a:xfrm>
            <a:off x="838200" y="177282"/>
            <a:ext cx="10515600" cy="765110"/>
          </a:xfrm>
        </p:spPr>
        <p:txBody>
          <a:bodyPr/>
          <a:lstStyle/>
          <a:p>
            <a:pPr algn="ctr"/>
            <a:r>
              <a:rPr lang="en-GB" b="1" dirty="0">
                <a:solidFill>
                  <a:srgbClr val="C00000"/>
                </a:solidFill>
              </a:rPr>
              <a:t>Terminating Radials</a:t>
            </a:r>
          </a:p>
        </p:txBody>
      </p:sp>
      <p:pic>
        <p:nvPicPr>
          <p:cNvPr id="5" name="Content Placeholder 4" descr="A metal post with wires attached to it&#10;&#10;AI-generated content may be incorrect.">
            <a:extLst>
              <a:ext uri="{FF2B5EF4-FFF2-40B4-BE49-F238E27FC236}">
                <a16:creationId xmlns:a16="http://schemas.microsoft.com/office/drawing/2014/main" id="{4B75D4E4-467A-9094-3F03-46EA08EF4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886" y="942392"/>
            <a:ext cx="9656228" cy="5550483"/>
          </a:xfrm>
        </p:spPr>
      </p:pic>
    </p:spTree>
    <p:extLst>
      <p:ext uri="{BB962C8B-B14F-4D97-AF65-F5344CB8AC3E}">
        <p14:creationId xmlns:p14="http://schemas.microsoft.com/office/powerpoint/2010/main" val="3417220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machine parts&#10;&#10;AI-generated content may be incorrect.">
            <a:extLst>
              <a:ext uri="{FF2B5EF4-FFF2-40B4-BE49-F238E27FC236}">
                <a16:creationId xmlns:a16="http://schemas.microsoft.com/office/drawing/2014/main" id="{8E4E0FEB-A453-E46D-2716-0874037DC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50" y="0"/>
            <a:ext cx="10219099" cy="6858000"/>
          </a:xfrm>
          <a:prstGeom prst="rect">
            <a:avLst/>
          </a:prstGeom>
        </p:spPr>
      </p:pic>
    </p:spTree>
    <p:extLst>
      <p:ext uri="{BB962C8B-B14F-4D97-AF65-F5344CB8AC3E}">
        <p14:creationId xmlns:p14="http://schemas.microsoft.com/office/powerpoint/2010/main" val="2181279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935</TotalTime>
  <Words>845</Words>
  <Application>Microsoft Office PowerPoint</Application>
  <PresentationFormat>Widescreen</PresentationFormat>
  <Paragraphs>76</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Aptos</vt:lpstr>
      <vt:lpstr>Aptos Display</vt:lpstr>
      <vt:lpstr>Arial</vt:lpstr>
      <vt:lpstr>Times New Roman</vt:lpstr>
      <vt:lpstr>Office Theme</vt:lpstr>
      <vt:lpstr>Butternut HF9V</vt:lpstr>
      <vt:lpstr>History (HF6V)</vt:lpstr>
      <vt:lpstr>Choices</vt:lpstr>
      <vt:lpstr>Butternut Comparison</vt:lpstr>
      <vt:lpstr>HF9V Features</vt:lpstr>
      <vt:lpstr>Installation</vt:lpstr>
      <vt:lpstr>Laying out the radial system (12 x 30ft)</vt:lpstr>
      <vt:lpstr>Terminating Radials</vt:lpstr>
      <vt:lpstr>PowerPoint Presentation</vt:lpstr>
      <vt:lpstr>PowerPoint Presentation</vt:lpstr>
      <vt:lpstr>PowerPoint Presentation</vt:lpstr>
      <vt:lpstr>Theory of operation 80m</vt:lpstr>
      <vt:lpstr>Theory of operation 40m</vt:lpstr>
      <vt:lpstr>Theory of Operation 30m</vt:lpstr>
      <vt:lpstr>PowerPoint Presentation</vt:lpstr>
      <vt:lpstr>Theory of operation 20m</vt:lpstr>
      <vt:lpstr>Matching by mismatch?</vt:lpstr>
      <vt:lpstr>Theory of operation 15m </vt:lpstr>
      <vt:lpstr>PowerPoint Presentation</vt:lpstr>
      <vt:lpstr>Theory of operation 17m &amp; 12m</vt:lpstr>
      <vt:lpstr>Theory of operation 10m </vt:lpstr>
      <vt:lpstr>PowerPoint Presentation</vt:lpstr>
      <vt:lpstr>Theory of operation 6m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Holland</dc:creator>
  <cp:lastModifiedBy>Paul Holland</cp:lastModifiedBy>
  <cp:revision>21</cp:revision>
  <dcterms:created xsi:type="dcterms:W3CDTF">2025-08-28T12:00:32Z</dcterms:created>
  <dcterms:modified xsi:type="dcterms:W3CDTF">2025-09-20T15:04:25Z</dcterms:modified>
</cp:coreProperties>
</file>